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</p:sldIdLst>
  <p:sldSz cx="9144000" cy="6858000" type="screen4x3"/>
  <p:notesSz cx="9144000" cy="6858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1"/>
  </p:normalViewPr>
  <p:slideViewPr>
    <p:cSldViewPr>
      <p:cViewPr varScale="1">
        <p:scale>
          <a:sx n="105" d="100"/>
          <a:sy n="105" d="100"/>
        </p:scale>
        <p:origin x="1840" y="1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9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09600" y="1566862"/>
            <a:ext cx="4655820" cy="109855"/>
          </a:xfrm>
          <a:custGeom>
            <a:avLst/>
            <a:gdLst/>
            <a:ahLst/>
            <a:cxnLst/>
            <a:rect l="l" t="t" r="r" b="b"/>
            <a:pathLst>
              <a:path w="4655820" h="109855">
                <a:moveTo>
                  <a:pt x="0" y="109537"/>
                </a:moveTo>
                <a:lnTo>
                  <a:pt x="4655566" y="109537"/>
                </a:lnTo>
                <a:lnTo>
                  <a:pt x="4655566" y="0"/>
                </a:lnTo>
                <a:lnTo>
                  <a:pt x="0" y="0"/>
                </a:lnTo>
                <a:lnTo>
                  <a:pt x="0" y="109537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09600" y="1566925"/>
            <a:ext cx="7958455" cy="0"/>
          </a:xfrm>
          <a:custGeom>
            <a:avLst/>
            <a:gdLst/>
            <a:ahLst/>
            <a:cxnLst/>
            <a:rect l="l" t="t" r="r" b="b"/>
            <a:pathLst>
              <a:path w="7958455">
                <a:moveTo>
                  <a:pt x="0" y="0"/>
                </a:moveTo>
                <a:lnTo>
                  <a:pt x="7958201" y="0"/>
                </a:lnTo>
              </a:path>
            </a:pathLst>
          </a:custGeom>
          <a:ln w="952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45668" y="2022475"/>
            <a:ext cx="3709670" cy="3623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A400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23003" y="2022475"/>
            <a:ext cx="3528059" cy="3562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A4002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09600" y="1566862"/>
            <a:ext cx="4655820" cy="109855"/>
          </a:xfrm>
          <a:custGeom>
            <a:avLst/>
            <a:gdLst/>
            <a:ahLst/>
            <a:cxnLst/>
            <a:rect l="l" t="t" r="r" b="b"/>
            <a:pathLst>
              <a:path w="4655820" h="109855">
                <a:moveTo>
                  <a:pt x="0" y="109537"/>
                </a:moveTo>
                <a:lnTo>
                  <a:pt x="4655566" y="109537"/>
                </a:lnTo>
                <a:lnTo>
                  <a:pt x="4655566" y="0"/>
                </a:lnTo>
                <a:lnTo>
                  <a:pt x="0" y="0"/>
                </a:lnTo>
                <a:lnTo>
                  <a:pt x="0" y="109537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09600" y="1566925"/>
            <a:ext cx="7958455" cy="0"/>
          </a:xfrm>
          <a:custGeom>
            <a:avLst/>
            <a:gdLst/>
            <a:ahLst/>
            <a:cxnLst/>
            <a:rect l="l" t="t" r="r" b="b"/>
            <a:pathLst>
              <a:path w="7958455">
                <a:moveTo>
                  <a:pt x="0" y="0"/>
                </a:moveTo>
                <a:lnTo>
                  <a:pt x="7958201" y="0"/>
                </a:lnTo>
              </a:path>
            </a:pathLst>
          </a:custGeom>
          <a:ln w="952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7340" y="286974"/>
            <a:ext cx="8529319" cy="1261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96900" y="1726437"/>
            <a:ext cx="7950200" cy="46596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222488" y="6277248"/>
            <a:ext cx="246379" cy="210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85800" y="2394013"/>
            <a:ext cx="4803775" cy="109855"/>
          </a:xfrm>
          <a:custGeom>
            <a:avLst/>
            <a:gdLst/>
            <a:ahLst/>
            <a:cxnLst/>
            <a:rect l="l" t="t" r="r" b="b"/>
            <a:pathLst>
              <a:path w="4803775" h="109855">
                <a:moveTo>
                  <a:pt x="0" y="109537"/>
                </a:moveTo>
                <a:lnTo>
                  <a:pt x="4803394" y="109537"/>
                </a:lnTo>
                <a:lnTo>
                  <a:pt x="4803394" y="0"/>
                </a:lnTo>
                <a:lnTo>
                  <a:pt x="0" y="0"/>
                </a:lnTo>
                <a:lnTo>
                  <a:pt x="0" y="109537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85800" y="2393950"/>
            <a:ext cx="7772400" cy="0"/>
          </a:xfrm>
          <a:custGeom>
            <a:avLst/>
            <a:gdLst/>
            <a:ahLst/>
            <a:cxnLst/>
            <a:rect l="l" t="t" r="r" b="b"/>
            <a:pathLst>
              <a:path w="7772400">
                <a:moveTo>
                  <a:pt x="0" y="0"/>
                </a:moveTo>
                <a:lnTo>
                  <a:pt x="7772400" y="0"/>
                </a:lnTo>
              </a:path>
            </a:pathLst>
          </a:custGeom>
          <a:ln w="952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256523" y="6281420"/>
            <a:ext cx="1225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Verdana"/>
                <a:cs typeface="Verdana"/>
              </a:rPr>
              <a:t>1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00084" y="2557310"/>
            <a:ext cx="5467985" cy="27724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175" algn="ctr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latin typeface="Comic Sans MS"/>
                <a:cs typeface="Comic Sans MS"/>
              </a:rPr>
              <a:t>Рационална примена  </a:t>
            </a:r>
            <a:r>
              <a:rPr sz="3600" b="1" spc="-5" dirty="0">
                <a:latin typeface="Comic Sans MS"/>
                <a:cs typeface="Comic Sans MS"/>
              </a:rPr>
              <a:t>фармакотерапије код  ендокриних</a:t>
            </a:r>
            <a:r>
              <a:rPr sz="3600" b="1" spc="-95" dirty="0">
                <a:latin typeface="Comic Sans MS"/>
                <a:cs typeface="Comic Sans MS"/>
              </a:rPr>
              <a:t> </a:t>
            </a:r>
            <a:r>
              <a:rPr sz="3600" b="1" dirty="0">
                <a:latin typeface="Comic Sans MS"/>
                <a:cs typeface="Comic Sans MS"/>
              </a:rPr>
              <a:t>поремећаја</a:t>
            </a:r>
            <a:endParaRPr sz="3600" dirty="0">
              <a:latin typeface="Comic Sans MS"/>
              <a:cs typeface="Comic Sans MS"/>
            </a:endParaRPr>
          </a:p>
          <a:p>
            <a:pPr marL="1188720">
              <a:lnSpc>
                <a:spcPct val="100000"/>
              </a:lnSpc>
              <a:spcBef>
                <a:spcPts val="4345"/>
              </a:spcBef>
            </a:pPr>
            <a:r>
              <a:rPr sz="3600" b="1" spc="-5" dirty="0">
                <a:latin typeface="Comic Sans MS"/>
                <a:cs typeface="Comic Sans MS"/>
              </a:rPr>
              <a:t>9.</a:t>
            </a:r>
            <a:r>
              <a:rPr sz="3600" b="1" spc="-20" dirty="0">
                <a:latin typeface="Comic Sans MS"/>
                <a:cs typeface="Comic Sans MS"/>
              </a:rPr>
              <a:t> </a:t>
            </a:r>
            <a:r>
              <a:rPr sz="3600" b="1" dirty="0">
                <a:latin typeface="Comic Sans MS"/>
                <a:cs typeface="Comic Sans MS"/>
              </a:rPr>
              <a:t>предавање</a:t>
            </a:r>
            <a:endParaRPr sz="3600" dirty="0">
              <a:latin typeface="Comic Sans MS"/>
              <a:cs typeface="Comic Sans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03018" y="278249"/>
            <a:ext cx="2240915" cy="43497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1600"/>
              </a:lnSpc>
              <a:spcBef>
                <a:spcPts val="165"/>
              </a:spcBef>
            </a:pPr>
            <a:r>
              <a:rPr sz="1350" b="1" spc="-95" dirty="0">
                <a:latin typeface="Arial"/>
                <a:cs typeface="Arial"/>
              </a:rPr>
              <a:t>Факултет </a:t>
            </a:r>
            <a:r>
              <a:rPr sz="1350" b="1" spc="-100" dirty="0">
                <a:latin typeface="Arial"/>
                <a:cs typeface="Arial"/>
              </a:rPr>
              <a:t>медицинских </a:t>
            </a:r>
            <a:r>
              <a:rPr sz="1350" b="1" spc="-95" dirty="0">
                <a:latin typeface="Arial"/>
                <a:cs typeface="Arial"/>
              </a:rPr>
              <a:t>наука  </a:t>
            </a:r>
            <a:r>
              <a:rPr sz="1350" b="1" spc="-90" dirty="0">
                <a:latin typeface="Arial"/>
                <a:cs typeface="Arial"/>
              </a:rPr>
              <a:t>Универзитет </a:t>
            </a:r>
            <a:r>
              <a:rPr sz="1350" b="1" spc="-85" dirty="0">
                <a:latin typeface="Arial"/>
                <a:cs typeface="Arial"/>
              </a:rPr>
              <a:t>у</a:t>
            </a:r>
            <a:r>
              <a:rPr sz="1350" b="1" spc="-20" dirty="0">
                <a:latin typeface="Arial"/>
                <a:cs typeface="Arial"/>
              </a:rPr>
              <a:t> </a:t>
            </a:r>
            <a:r>
              <a:rPr sz="1350" b="1" spc="-85" dirty="0">
                <a:latin typeface="Arial"/>
                <a:cs typeface="Arial"/>
              </a:rPr>
              <a:t>Крагујевцу</a:t>
            </a:r>
            <a:endParaRPr sz="135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137023" y="6669"/>
            <a:ext cx="702363" cy="103698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132177" y="278249"/>
            <a:ext cx="2038985" cy="434975"/>
          </a:xfrm>
          <a:prstGeom prst="rect">
            <a:avLst/>
          </a:prstGeom>
        </p:spPr>
        <p:txBody>
          <a:bodyPr vert="horz" wrap="square" lIns="0" tIns="20955" rIns="0" bIns="0" rtlCol="0">
            <a:spAutoFit/>
          </a:bodyPr>
          <a:lstStyle/>
          <a:p>
            <a:pPr marL="12700" marR="5080">
              <a:lnSpc>
                <a:spcPts val="1600"/>
              </a:lnSpc>
              <a:spcBef>
                <a:spcPts val="165"/>
              </a:spcBef>
            </a:pPr>
            <a:r>
              <a:rPr sz="1350" b="1" spc="-75" dirty="0">
                <a:latin typeface="Arial"/>
                <a:cs typeface="Arial"/>
              </a:rPr>
              <a:t>Faculty </a:t>
            </a:r>
            <a:r>
              <a:rPr sz="1350" b="1" spc="-70" dirty="0">
                <a:latin typeface="Arial"/>
                <a:cs typeface="Arial"/>
              </a:rPr>
              <a:t>of </a:t>
            </a:r>
            <a:r>
              <a:rPr sz="1350" b="1" spc="-80" dirty="0">
                <a:latin typeface="Arial"/>
                <a:cs typeface="Arial"/>
              </a:rPr>
              <a:t>medical </a:t>
            </a:r>
            <a:r>
              <a:rPr sz="1350" b="1" spc="-85" dirty="0">
                <a:latin typeface="Arial"/>
                <a:cs typeface="Arial"/>
              </a:rPr>
              <a:t>sciences  </a:t>
            </a:r>
            <a:r>
              <a:rPr sz="1350" b="1" spc="-75" dirty="0">
                <a:latin typeface="Arial"/>
                <a:cs typeface="Arial"/>
              </a:rPr>
              <a:t>University </a:t>
            </a:r>
            <a:r>
              <a:rPr sz="1350" b="1" spc="-70" dirty="0">
                <a:latin typeface="Arial"/>
                <a:cs typeface="Arial"/>
              </a:rPr>
              <a:t>of</a:t>
            </a:r>
            <a:r>
              <a:rPr sz="1350" b="1" spc="-60" dirty="0">
                <a:latin typeface="Arial"/>
                <a:cs typeface="Arial"/>
              </a:rPr>
              <a:t> </a:t>
            </a:r>
            <a:r>
              <a:rPr sz="1350" b="1" spc="-85" dirty="0">
                <a:latin typeface="Arial"/>
                <a:cs typeface="Arial"/>
              </a:rPr>
              <a:t>Kragujevac</a:t>
            </a:r>
            <a:endParaRPr sz="13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120480" y="1099997"/>
            <a:ext cx="498221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93750" marR="5080" indent="-781685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Comic Sans MS"/>
                <a:cs typeface="Comic Sans MS"/>
              </a:rPr>
              <a:t>Интегрисане академске студије</a:t>
            </a:r>
            <a:r>
              <a:rPr sz="1800" b="1" spc="-100" dirty="0">
                <a:latin typeface="Comic Sans MS"/>
                <a:cs typeface="Comic Sans MS"/>
              </a:rPr>
              <a:t> </a:t>
            </a:r>
            <a:r>
              <a:rPr sz="1800" b="1" spc="-5" dirty="0">
                <a:latin typeface="Comic Sans MS"/>
                <a:cs typeface="Comic Sans MS"/>
              </a:rPr>
              <a:t>фармације  Клиничка фармација 2.-</a:t>
            </a:r>
            <a:r>
              <a:rPr sz="1800" b="1" spc="-25" dirty="0">
                <a:latin typeface="Comic Sans MS"/>
                <a:cs typeface="Comic Sans MS"/>
              </a:rPr>
              <a:t> </a:t>
            </a:r>
            <a:r>
              <a:rPr sz="1800" b="1" dirty="0">
                <a:latin typeface="Comic Sans MS"/>
                <a:cs typeface="Comic Sans MS"/>
              </a:rPr>
              <a:t>Г08</a:t>
            </a:r>
            <a:endParaRPr sz="18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3540" y="878789"/>
            <a:ext cx="8083550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spc="-5" dirty="0"/>
              <a:t>Гонадотропни </a:t>
            </a:r>
            <a:r>
              <a:rPr sz="3800" dirty="0"/>
              <a:t>хормони FSH i</a:t>
            </a:r>
            <a:r>
              <a:rPr sz="3800" spc="-10" dirty="0"/>
              <a:t> </a:t>
            </a:r>
            <a:r>
              <a:rPr sz="3800" spc="-5" dirty="0"/>
              <a:t>LH</a:t>
            </a:r>
            <a:endParaRPr sz="380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10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645668" y="1743278"/>
            <a:ext cx="7630795" cy="3870960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481965" marR="5080" indent="-469265">
              <a:lnSpc>
                <a:spcPts val="2810"/>
              </a:lnSpc>
              <a:spcBef>
                <a:spcPts val="45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600" spc="-5" dirty="0">
                <a:latin typeface="Verdana"/>
                <a:cs typeface="Verdana"/>
              </a:rPr>
              <a:t>Нормално </a:t>
            </a:r>
            <a:r>
              <a:rPr sz="2600" dirty="0">
                <a:latin typeface="Verdana"/>
                <a:cs typeface="Verdana"/>
              </a:rPr>
              <a:t>се луче под </a:t>
            </a:r>
            <a:r>
              <a:rPr sz="2600" spc="-5" dirty="0">
                <a:latin typeface="Verdana"/>
                <a:cs typeface="Verdana"/>
              </a:rPr>
              <a:t>контролом  гонадотропног рилизинг </a:t>
            </a:r>
            <a:r>
              <a:rPr sz="2600" dirty="0">
                <a:latin typeface="Verdana"/>
                <a:cs typeface="Verdana"/>
              </a:rPr>
              <a:t>хормона</a:t>
            </a:r>
            <a:r>
              <a:rPr sz="2600" spc="-55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(GnRH)</a:t>
            </a:r>
            <a:endParaRPr sz="2600">
              <a:latin typeface="Verdana"/>
              <a:cs typeface="Verdana"/>
            </a:endParaRPr>
          </a:p>
          <a:p>
            <a:pPr marL="481965" marR="394970" indent="-469265">
              <a:lnSpc>
                <a:spcPct val="90000"/>
              </a:lnSpc>
              <a:spcBef>
                <a:spcPts val="58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600" b="1" spc="-5" dirty="0">
                <a:latin typeface="Verdana"/>
                <a:cs typeface="Verdana"/>
              </a:rPr>
              <a:t>FSH </a:t>
            </a:r>
            <a:r>
              <a:rPr sz="2600" dirty="0">
                <a:latin typeface="Verdana"/>
                <a:cs typeface="Verdana"/>
              </a:rPr>
              <a:t>код жена </a:t>
            </a:r>
            <a:r>
              <a:rPr sz="2600" spc="-5" dirty="0">
                <a:latin typeface="Verdana"/>
                <a:cs typeface="Verdana"/>
              </a:rPr>
              <a:t>стимулише стварање </a:t>
            </a:r>
            <a:r>
              <a:rPr sz="2600" dirty="0">
                <a:latin typeface="Verdana"/>
                <a:cs typeface="Verdana"/>
              </a:rPr>
              <a:t>и  </a:t>
            </a:r>
            <a:r>
              <a:rPr sz="2600" spc="-5" dirty="0">
                <a:latin typeface="Verdana"/>
                <a:cs typeface="Verdana"/>
              </a:rPr>
              <a:t>сазреванје </a:t>
            </a:r>
            <a:r>
              <a:rPr sz="2600" dirty="0">
                <a:latin typeface="Verdana"/>
                <a:cs typeface="Verdana"/>
              </a:rPr>
              <a:t>фоликула у </a:t>
            </a:r>
            <a:r>
              <a:rPr sz="2600" spc="-5" dirty="0">
                <a:latin typeface="Verdana"/>
                <a:cs typeface="Verdana"/>
              </a:rPr>
              <a:t>јајнику, </a:t>
            </a:r>
            <a:r>
              <a:rPr sz="2600" dirty="0">
                <a:latin typeface="Verdana"/>
                <a:cs typeface="Verdana"/>
              </a:rPr>
              <a:t>а код  </a:t>
            </a:r>
            <a:r>
              <a:rPr sz="2600" spc="-5" dirty="0">
                <a:latin typeface="Verdana"/>
                <a:cs typeface="Verdana"/>
              </a:rPr>
              <a:t>мушкарaцa стимулише</a:t>
            </a:r>
            <a:r>
              <a:rPr sz="2600" spc="-40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сперматогенезу</a:t>
            </a:r>
            <a:endParaRPr sz="26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CC0000"/>
              </a:buClr>
              <a:buFont typeface="Wingdings"/>
              <a:buChar char=""/>
            </a:pPr>
            <a:endParaRPr sz="3550">
              <a:latin typeface="Times New Roman"/>
              <a:cs typeface="Times New Roman"/>
            </a:endParaRPr>
          </a:p>
          <a:p>
            <a:pPr marL="481965" marR="989965" indent="-469265">
              <a:lnSpc>
                <a:spcPts val="281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600" b="1" dirty="0">
                <a:latin typeface="Verdana"/>
                <a:cs typeface="Verdana"/>
              </a:rPr>
              <a:t>LH </a:t>
            </a:r>
            <a:r>
              <a:rPr sz="2600" dirty="0">
                <a:latin typeface="Verdana"/>
                <a:cs typeface="Verdana"/>
              </a:rPr>
              <a:t>код жена </a:t>
            </a:r>
            <a:r>
              <a:rPr sz="2600" spc="-5" dirty="0">
                <a:latin typeface="Verdana"/>
                <a:cs typeface="Verdana"/>
              </a:rPr>
              <a:t>стимулише</a:t>
            </a:r>
            <a:r>
              <a:rPr sz="2600" spc="-80" dirty="0">
                <a:latin typeface="Verdana"/>
                <a:cs typeface="Verdana"/>
              </a:rPr>
              <a:t> </a:t>
            </a:r>
            <a:r>
              <a:rPr sz="2600" dirty="0">
                <a:latin typeface="Verdana"/>
                <a:cs typeface="Verdana"/>
              </a:rPr>
              <a:t>овулацију,  контролише </a:t>
            </a:r>
            <a:r>
              <a:rPr sz="2600" spc="-5" dirty="0">
                <a:latin typeface="Verdana"/>
                <a:cs typeface="Verdana"/>
              </a:rPr>
              <a:t>синтезу </a:t>
            </a:r>
            <a:r>
              <a:rPr sz="2600" dirty="0">
                <a:latin typeface="Verdana"/>
                <a:cs typeface="Verdana"/>
              </a:rPr>
              <a:t>естрогена</a:t>
            </a:r>
            <a:r>
              <a:rPr sz="2600" spc="-110" dirty="0">
                <a:latin typeface="Verdana"/>
                <a:cs typeface="Verdana"/>
              </a:rPr>
              <a:t> </a:t>
            </a:r>
            <a:r>
              <a:rPr sz="2600" dirty="0">
                <a:latin typeface="Verdana"/>
                <a:cs typeface="Verdana"/>
              </a:rPr>
              <a:t>и</a:t>
            </a:r>
            <a:endParaRPr sz="2600">
              <a:latin typeface="Verdana"/>
              <a:cs typeface="Verdana"/>
            </a:endParaRPr>
          </a:p>
          <a:p>
            <a:pPr marL="481965" marR="160655">
              <a:lnSpc>
                <a:spcPts val="2810"/>
              </a:lnSpc>
            </a:pPr>
            <a:r>
              <a:rPr sz="2600" spc="-5" dirty="0">
                <a:latin typeface="Verdana"/>
                <a:cs typeface="Verdana"/>
              </a:rPr>
              <a:t>прогестерона </a:t>
            </a:r>
            <a:r>
              <a:rPr sz="2600" dirty="0">
                <a:latin typeface="Verdana"/>
                <a:cs typeface="Verdana"/>
              </a:rPr>
              <a:t>и </a:t>
            </a:r>
            <a:r>
              <a:rPr sz="2600" spc="-5" dirty="0">
                <a:latin typeface="Verdana"/>
                <a:cs typeface="Verdana"/>
              </a:rPr>
              <a:t>развој </a:t>
            </a:r>
            <a:r>
              <a:rPr sz="2600" dirty="0">
                <a:latin typeface="Verdana"/>
                <a:cs typeface="Verdana"/>
              </a:rPr>
              <a:t>жутог </a:t>
            </a:r>
            <a:r>
              <a:rPr sz="2600" spc="-5" dirty="0">
                <a:latin typeface="Verdana"/>
                <a:cs typeface="Verdana"/>
              </a:rPr>
              <a:t>тела, </a:t>
            </a:r>
            <a:r>
              <a:rPr sz="2600" dirty="0">
                <a:latin typeface="Verdana"/>
                <a:cs typeface="Verdana"/>
              </a:rPr>
              <a:t>а код  </a:t>
            </a:r>
            <a:r>
              <a:rPr sz="2600" spc="-5" dirty="0">
                <a:latin typeface="Verdana"/>
                <a:cs typeface="Verdana"/>
              </a:rPr>
              <a:t>мушкараца синтезу</a:t>
            </a:r>
            <a:r>
              <a:rPr sz="2600" spc="-30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aндрoгeнa</a:t>
            </a:r>
            <a:endParaRPr sz="26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45668" y="1702471"/>
            <a:ext cx="7675245" cy="4146550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481965" indent="-469265">
              <a:lnSpc>
                <a:spcPct val="100000"/>
              </a:lnSpc>
              <a:spcBef>
                <a:spcPts val="42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600" dirty="0">
                <a:latin typeface="Verdana"/>
                <a:cs typeface="Verdana"/>
              </a:rPr>
              <a:t>У </a:t>
            </a:r>
            <a:r>
              <a:rPr sz="2600" spc="-5" dirty="0">
                <a:latin typeface="Verdana"/>
                <a:cs typeface="Verdana"/>
              </a:rPr>
              <a:t>задњем режњу </a:t>
            </a:r>
            <a:r>
              <a:rPr sz="2600" dirty="0">
                <a:latin typeface="Verdana"/>
                <a:cs typeface="Verdana"/>
              </a:rPr>
              <a:t>хипофизе луче</a:t>
            </a:r>
            <a:r>
              <a:rPr sz="2600" spc="-85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се:</a:t>
            </a:r>
            <a:endParaRPr sz="2600">
              <a:latin typeface="Verdana"/>
              <a:cs typeface="Verdana"/>
            </a:endParaRPr>
          </a:p>
          <a:p>
            <a:pPr marL="920750" lvl="1" indent="-437515">
              <a:lnSpc>
                <a:spcPct val="100000"/>
              </a:lnSpc>
              <a:spcBef>
                <a:spcPts val="270"/>
              </a:spcBef>
              <a:buClr>
                <a:srgbClr val="CC0000"/>
              </a:buClr>
              <a:buFont typeface="Wingdings"/>
              <a:buChar char=""/>
              <a:tabLst>
                <a:tab pos="920750" algn="l"/>
                <a:tab pos="921385" algn="l"/>
              </a:tabLst>
            </a:pPr>
            <a:r>
              <a:rPr sz="2200" spc="-5" dirty="0">
                <a:latin typeface="Verdana"/>
                <a:cs typeface="Verdana"/>
              </a:rPr>
              <a:t>вазопресин </a:t>
            </a:r>
            <a:r>
              <a:rPr sz="2200" spc="-10" dirty="0">
                <a:latin typeface="Verdana"/>
                <a:cs typeface="Verdana"/>
              </a:rPr>
              <a:t>(антидиуретички </a:t>
            </a:r>
            <a:r>
              <a:rPr sz="2200" spc="-5" dirty="0">
                <a:latin typeface="Verdana"/>
                <a:cs typeface="Verdana"/>
              </a:rPr>
              <a:t>хормон,</a:t>
            </a:r>
            <a:r>
              <a:rPr sz="2200" spc="85" dirty="0">
                <a:latin typeface="Verdana"/>
                <a:cs typeface="Verdana"/>
              </a:rPr>
              <a:t> </a:t>
            </a:r>
            <a:r>
              <a:rPr sz="2200" spc="-10" dirty="0">
                <a:latin typeface="Verdana"/>
                <a:cs typeface="Verdana"/>
              </a:rPr>
              <a:t>АДХ)</a:t>
            </a:r>
            <a:endParaRPr sz="2200">
              <a:latin typeface="Verdana"/>
              <a:cs typeface="Verdana"/>
            </a:endParaRPr>
          </a:p>
          <a:p>
            <a:pPr marL="920750" lvl="1" indent="-437515">
              <a:lnSpc>
                <a:spcPct val="100000"/>
              </a:lnSpc>
              <a:spcBef>
                <a:spcPts val="265"/>
              </a:spcBef>
              <a:buClr>
                <a:srgbClr val="CC0000"/>
              </a:buClr>
              <a:buFont typeface="Wingdings"/>
              <a:buChar char=""/>
              <a:tabLst>
                <a:tab pos="920750" algn="l"/>
                <a:tab pos="921385" algn="l"/>
              </a:tabLst>
            </a:pPr>
            <a:r>
              <a:rPr sz="2200" spc="-5" dirty="0">
                <a:latin typeface="Verdana"/>
                <a:cs typeface="Verdana"/>
              </a:rPr>
              <a:t>липресин</a:t>
            </a:r>
            <a:r>
              <a:rPr sz="2200" spc="5" dirty="0">
                <a:latin typeface="Verdana"/>
                <a:cs typeface="Verdana"/>
              </a:rPr>
              <a:t> </a:t>
            </a:r>
            <a:r>
              <a:rPr sz="2200" spc="-10" dirty="0">
                <a:latin typeface="Verdana"/>
                <a:cs typeface="Verdana"/>
              </a:rPr>
              <a:t>(лизин/вазопресин)</a:t>
            </a:r>
            <a:endParaRPr sz="2200">
              <a:latin typeface="Verdana"/>
              <a:cs typeface="Verdana"/>
            </a:endParaRPr>
          </a:p>
          <a:p>
            <a:pPr marL="920750" lvl="1" indent="-437515">
              <a:lnSpc>
                <a:spcPct val="100000"/>
              </a:lnSpc>
              <a:spcBef>
                <a:spcPts val="260"/>
              </a:spcBef>
              <a:buClr>
                <a:srgbClr val="CC0000"/>
              </a:buClr>
              <a:buFont typeface="Wingdings"/>
              <a:buChar char=""/>
              <a:tabLst>
                <a:tab pos="920750" algn="l"/>
                <a:tab pos="921385" algn="l"/>
              </a:tabLst>
            </a:pPr>
            <a:r>
              <a:rPr sz="2200" spc="-5" dirty="0">
                <a:latin typeface="Verdana"/>
                <a:cs typeface="Verdana"/>
              </a:rPr>
              <a:t>окситоцин</a:t>
            </a:r>
            <a:endParaRPr sz="2200">
              <a:latin typeface="Verdana"/>
              <a:cs typeface="Verdana"/>
            </a:endParaRPr>
          </a:p>
          <a:p>
            <a:pPr marL="481965" marR="5080" indent="-469265">
              <a:lnSpc>
                <a:spcPts val="2810"/>
              </a:lnSpc>
              <a:spcBef>
                <a:spcPts val="66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600" dirty="0">
                <a:latin typeface="Verdana"/>
                <a:cs typeface="Verdana"/>
              </a:rPr>
              <a:t>Вазопресин и </a:t>
            </a:r>
            <a:r>
              <a:rPr sz="2600" spc="-5" dirty="0">
                <a:latin typeface="Verdana"/>
                <a:cs typeface="Verdana"/>
              </a:rPr>
              <a:t>његови </a:t>
            </a:r>
            <a:r>
              <a:rPr sz="2600" dirty="0">
                <a:latin typeface="Verdana"/>
                <a:cs typeface="Verdana"/>
              </a:rPr>
              <a:t>аналози липресин</a:t>
            </a:r>
            <a:r>
              <a:rPr sz="2600" spc="-120" dirty="0">
                <a:latin typeface="Verdana"/>
                <a:cs typeface="Verdana"/>
              </a:rPr>
              <a:t> </a:t>
            </a:r>
            <a:r>
              <a:rPr sz="2600" dirty="0">
                <a:latin typeface="Verdana"/>
                <a:cs typeface="Verdana"/>
              </a:rPr>
              <a:t>i  дезмопрсин се користе у </a:t>
            </a:r>
            <a:r>
              <a:rPr sz="2600" spc="-5" dirty="0">
                <a:latin typeface="Verdana"/>
                <a:cs typeface="Verdana"/>
              </a:rPr>
              <a:t>лeчeњу  </a:t>
            </a:r>
            <a:r>
              <a:rPr sz="2600" i="1" dirty="0">
                <a:latin typeface="Verdana"/>
                <a:cs typeface="Verdana"/>
              </a:rPr>
              <a:t>Dijabetes </a:t>
            </a:r>
            <a:r>
              <a:rPr sz="2600" i="1" spc="-5" dirty="0">
                <a:latin typeface="Verdana"/>
                <a:cs typeface="Verdana"/>
              </a:rPr>
              <a:t>insipidus-а </a:t>
            </a:r>
            <a:r>
              <a:rPr sz="2600" i="1" dirty="0">
                <a:latin typeface="Verdana"/>
                <a:cs typeface="Verdana"/>
              </a:rPr>
              <a:t>,</a:t>
            </a:r>
            <a:r>
              <a:rPr sz="2600" dirty="0">
                <a:latin typeface="Verdana"/>
                <a:cs typeface="Verdana"/>
              </a:rPr>
              <a:t>код</a:t>
            </a:r>
            <a:r>
              <a:rPr sz="2600" spc="-70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порталне</a:t>
            </a:r>
            <a:endParaRPr sz="2600">
              <a:latin typeface="Verdana"/>
              <a:cs typeface="Verdana"/>
            </a:endParaRPr>
          </a:p>
          <a:p>
            <a:pPr marL="481965">
              <a:lnSpc>
                <a:spcPts val="2610"/>
              </a:lnSpc>
            </a:pPr>
            <a:r>
              <a:rPr sz="2600" spc="-5" dirty="0">
                <a:latin typeface="Verdana"/>
                <a:cs typeface="Verdana"/>
              </a:rPr>
              <a:t>хипертензије </a:t>
            </a:r>
            <a:r>
              <a:rPr sz="2600" dirty="0">
                <a:latin typeface="Verdana"/>
                <a:cs typeface="Verdana"/>
              </a:rPr>
              <a:t>за </a:t>
            </a:r>
            <a:r>
              <a:rPr sz="2600" spc="-5" dirty="0">
                <a:latin typeface="Verdana"/>
                <a:cs typeface="Verdana"/>
              </a:rPr>
              <a:t>заустављање</a:t>
            </a:r>
            <a:r>
              <a:rPr sz="2600" spc="-25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крварења</a:t>
            </a:r>
            <a:endParaRPr sz="2600">
              <a:latin typeface="Verdana"/>
              <a:cs typeface="Verdana"/>
            </a:endParaRPr>
          </a:p>
          <a:p>
            <a:pPr marL="481965" marR="69850">
              <a:lnSpc>
                <a:spcPts val="2810"/>
              </a:lnSpc>
              <a:spcBef>
                <a:spcPts val="195"/>
              </a:spcBef>
            </a:pPr>
            <a:r>
              <a:rPr sz="2600" dirty="0">
                <a:latin typeface="Verdana"/>
                <a:cs typeface="Verdana"/>
              </a:rPr>
              <a:t>из </a:t>
            </a:r>
            <a:r>
              <a:rPr sz="2600" spc="-5" dirty="0">
                <a:latin typeface="Verdana"/>
                <a:cs typeface="Verdana"/>
              </a:rPr>
              <a:t>варикозитета једњака, </a:t>
            </a:r>
            <a:r>
              <a:rPr sz="2600" dirty="0">
                <a:latin typeface="Verdana"/>
                <a:cs typeface="Verdana"/>
              </a:rPr>
              <a:t>и код </a:t>
            </a:r>
            <a:r>
              <a:rPr sz="2600" spc="-5" dirty="0">
                <a:latin typeface="Verdana"/>
                <a:cs typeface="Verdana"/>
              </a:rPr>
              <a:t>благих </a:t>
            </a:r>
            <a:r>
              <a:rPr sz="2600" dirty="0">
                <a:latin typeface="Verdana"/>
                <a:cs typeface="Verdana"/>
              </a:rPr>
              <a:t>и  </a:t>
            </a:r>
            <a:r>
              <a:rPr sz="2600" spc="-5" dirty="0">
                <a:latin typeface="Verdana"/>
                <a:cs typeface="Verdana"/>
              </a:rPr>
              <a:t>умерених </a:t>
            </a:r>
            <a:r>
              <a:rPr sz="2600" dirty="0">
                <a:latin typeface="Verdana"/>
                <a:cs typeface="Verdana"/>
              </a:rPr>
              <a:t>облика </a:t>
            </a:r>
            <a:r>
              <a:rPr sz="2600" spc="-5" dirty="0">
                <a:latin typeface="Verdana"/>
                <a:cs typeface="Verdana"/>
              </a:rPr>
              <a:t>хемофилије ради  појачaвaњa </a:t>
            </a:r>
            <a:r>
              <a:rPr sz="2600" dirty="0">
                <a:latin typeface="Verdana"/>
                <a:cs typeface="Verdana"/>
              </a:rPr>
              <a:t>дејствa фaкторa</a:t>
            </a:r>
            <a:r>
              <a:rPr sz="2600" spc="-45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VIII</a:t>
            </a:r>
            <a:endParaRPr sz="26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11</a:t>
            </a:fld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96900" y="180848"/>
            <a:ext cx="7950200" cy="59759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9215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Verdana"/>
                <a:cs typeface="Verdana"/>
              </a:rPr>
              <a:t>H02</a:t>
            </a:r>
            <a:endParaRPr sz="2800">
              <a:latin typeface="Verdana"/>
              <a:cs typeface="Verdana"/>
            </a:endParaRPr>
          </a:p>
          <a:p>
            <a:pPr marL="69215">
              <a:lnSpc>
                <a:spcPct val="100000"/>
              </a:lnSpc>
            </a:pPr>
            <a:r>
              <a:rPr sz="2800" spc="-10" dirty="0">
                <a:latin typeface="Verdana"/>
                <a:cs typeface="Verdana"/>
              </a:rPr>
              <a:t>Кортикостероиди </a:t>
            </a:r>
            <a:r>
              <a:rPr sz="2800" spc="-5" dirty="0">
                <a:latin typeface="Verdana"/>
                <a:cs typeface="Verdana"/>
              </a:rPr>
              <a:t>за </a:t>
            </a:r>
            <a:r>
              <a:rPr sz="2800" spc="-10" dirty="0">
                <a:latin typeface="Verdana"/>
                <a:cs typeface="Verdana"/>
              </a:rPr>
              <a:t>системску</a:t>
            </a:r>
            <a:r>
              <a:rPr sz="2800" spc="95" dirty="0">
                <a:latin typeface="Verdana"/>
                <a:cs typeface="Verdana"/>
              </a:rPr>
              <a:t> </a:t>
            </a:r>
            <a:r>
              <a:rPr sz="2800" spc="-10" dirty="0">
                <a:latin typeface="Verdana"/>
                <a:cs typeface="Verdana"/>
              </a:rPr>
              <a:t>примену</a:t>
            </a:r>
            <a:endParaRPr sz="28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3400">
              <a:latin typeface="Times New Roman"/>
              <a:cs typeface="Times New Roman"/>
            </a:endParaRPr>
          </a:p>
          <a:p>
            <a:pPr marL="530860" marR="1508760" indent="-469900">
              <a:lnSpc>
                <a:spcPts val="3240"/>
              </a:lnSpc>
              <a:spcBef>
                <a:spcPts val="2039"/>
              </a:spcBef>
              <a:buClr>
                <a:srgbClr val="CC0000"/>
              </a:buClr>
              <a:buFont typeface="Wingdings"/>
              <a:buChar char=""/>
              <a:tabLst>
                <a:tab pos="530860" algn="l"/>
              </a:tabLst>
            </a:pPr>
            <a:r>
              <a:rPr sz="3000" spc="-5" dirty="0">
                <a:latin typeface="Verdana"/>
                <a:cs typeface="Verdana"/>
              </a:rPr>
              <a:t>Под утицајем хипоталамуса </a:t>
            </a:r>
            <a:r>
              <a:rPr sz="3000" dirty="0">
                <a:latin typeface="Verdana"/>
                <a:cs typeface="Verdana"/>
              </a:rPr>
              <a:t>и  хипофизе </a:t>
            </a:r>
            <a:r>
              <a:rPr sz="3000" spc="-5" dirty="0">
                <a:latin typeface="Verdana"/>
                <a:cs typeface="Verdana"/>
              </a:rPr>
              <a:t>из </a:t>
            </a:r>
            <a:r>
              <a:rPr sz="3000" dirty="0">
                <a:latin typeface="Verdana"/>
                <a:cs typeface="Verdana"/>
              </a:rPr>
              <a:t>којих се</a:t>
            </a:r>
            <a:r>
              <a:rPr sz="3000" spc="-45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луче</a:t>
            </a:r>
            <a:endParaRPr sz="3000">
              <a:latin typeface="Verdana"/>
              <a:cs typeface="Verdana"/>
            </a:endParaRPr>
          </a:p>
          <a:p>
            <a:pPr marL="530860" marR="905510">
              <a:lnSpc>
                <a:spcPts val="3240"/>
              </a:lnSpc>
            </a:pPr>
            <a:r>
              <a:rPr sz="3000" dirty="0">
                <a:latin typeface="Verdana"/>
                <a:cs typeface="Verdana"/>
              </a:rPr>
              <a:t>кортикотропин </a:t>
            </a:r>
            <a:r>
              <a:rPr sz="3000" spc="-5" dirty="0">
                <a:latin typeface="Verdana"/>
                <a:cs typeface="Verdana"/>
              </a:rPr>
              <a:t>рилизинг</a:t>
            </a:r>
            <a:r>
              <a:rPr sz="3000" spc="-65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хормон  </a:t>
            </a:r>
            <a:r>
              <a:rPr sz="3000" spc="-5" dirty="0">
                <a:latin typeface="Verdana"/>
                <a:cs typeface="Verdana"/>
              </a:rPr>
              <a:t>(CRH) </a:t>
            </a:r>
            <a:r>
              <a:rPr sz="3000" dirty="0">
                <a:latin typeface="Verdana"/>
                <a:cs typeface="Verdana"/>
              </a:rPr>
              <a:t>и</a:t>
            </a:r>
            <a:r>
              <a:rPr sz="3000" spc="-45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адренокортикотропни</a:t>
            </a:r>
            <a:endParaRPr sz="3000">
              <a:latin typeface="Verdana"/>
              <a:cs typeface="Verdana"/>
            </a:endParaRPr>
          </a:p>
          <a:p>
            <a:pPr marL="530860">
              <a:lnSpc>
                <a:spcPts val="3195"/>
              </a:lnSpc>
            </a:pPr>
            <a:r>
              <a:rPr sz="3000" dirty="0">
                <a:latin typeface="Verdana"/>
                <a:cs typeface="Verdana"/>
              </a:rPr>
              <a:t>хормoн</a:t>
            </a:r>
            <a:r>
              <a:rPr sz="3000" spc="-20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(ACTH)</a:t>
            </a:r>
            <a:endParaRPr sz="3000">
              <a:latin typeface="Verdana"/>
              <a:cs typeface="Verdana"/>
            </a:endParaRPr>
          </a:p>
          <a:p>
            <a:pPr marL="530860" marR="1710689" indent="-469900">
              <a:lnSpc>
                <a:spcPts val="3240"/>
              </a:lnSpc>
              <a:spcBef>
                <a:spcPts val="765"/>
              </a:spcBef>
              <a:buClr>
                <a:srgbClr val="CC0000"/>
              </a:buClr>
              <a:buFont typeface="Wingdings"/>
              <a:buChar char=""/>
              <a:tabLst>
                <a:tab pos="530860" algn="l"/>
              </a:tabLst>
            </a:pPr>
            <a:r>
              <a:rPr sz="3000" dirty="0">
                <a:latin typeface="Verdana"/>
                <a:cs typeface="Verdana"/>
              </a:rPr>
              <a:t>у кори </a:t>
            </a:r>
            <a:r>
              <a:rPr sz="3000" spc="-5" dirty="0">
                <a:latin typeface="Verdana"/>
                <a:cs typeface="Verdana"/>
              </a:rPr>
              <a:t>надбубрега </a:t>
            </a:r>
            <a:r>
              <a:rPr sz="3000" dirty="0">
                <a:latin typeface="Verdana"/>
                <a:cs typeface="Verdana"/>
              </a:rPr>
              <a:t>се</a:t>
            </a:r>
            <a:r>
              <a:rPr sz="3000" spc="-114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одвија  </a:t>
            </a:r>
            <a:r>
              <a:rPr sz="3000" spc="-5" dirty="0">
                <a:latin typeface="Verdana"/>
                <a:cs typeface="Verdana"/>
              </a:rPr>
              <a:t>секреција </a:t>
            </a:r>
            <a:r>
              <a:rPr sz="3000" dirty="0">
                <a:latin typeface="Verdana"/>
                <a:cs typeface="Verdana"/>
              </a:rPr>
              <a:t>два</a:t>
            </a:r>
            <a:r>
              <a:rPr sz="3000" spc="-35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хормонa: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CC0000"/>
              </a:buClr>
              <a:buFont typeface="Wingdings"/>
              <a:buChar char=""/>
            </a:pPr>
            <a:endParaRPr sz="3650">
              <a:latin typeface="Times New Roman"/>
              <a:cs typeface="Times New Roman"/>
            </a:endParaRPr>
          </a:p>
          <a:p>
            <a:pPr marL="969644" lvl="1" indent="-437515">
              <a:lnSpc>
                <a:spcPct val="100000"/>
              </a:lnSpc>
              <a:buClr>
                <a:srgbClr val="CC0000"/>
              </a:buClr>
              <a:buFont typeface="Wingdings"/>
              <a:buChar char=""/>
              <a:tabLst>
                <a:tab pos="969644" algn="l"/>
                <a:tab pos="970280" algn="l"/>
              </a:tabLst>
            </a:pPr>
            <a:r>
              <a:rPr sz="2600" b="1" dirty="0">
                <a:latin typeface="Verdana"/>
                <a:cs typeface="Verdana"/>
              </a:rPr>
              <a:t>минералокортикоида </a:t>
            </a:r>
            <a:r>
              <a:rPr sz="2600" dirty="0">
                <a:latin typeface="Verdana"/>
                <a:cs typeface="Verdana"/>
              </a:rPr>
              <a:t>алдостерона</a:t>
            </a:r>
            <a:r>
              <a:rPr sz="2600" spc="-80" dirty="0">
                <a:latin typeface="Verdana"/>
                <a:cs typeface="Verdana"/>
              </a:rPr>
              <a:t> </a:t>
            </a:r>
            <a:r>
              <a:rPr sz="2600" dirty="0">
                <a:latin typeface="Verdana"/>
                <a:cs typeface="Verdana"/>
              </a:rPr>
              <a:t>и</a:t>
            </a:r>
            <a:endParaRPr sz="26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315"/>
              </a:spcBef>
              <a:tabLst>
                <a:tab pos="532130" algn="l"/>
                <a:tab pos="969644" algn="l"/>
                <a:tab pos="7936865" algn="l"/>
              </a:tabLst>
            </a:pPr>
            <a:r>
              <a:rPr sz="2600" u="sng" dirty="0">
                <a:solidFill>
                  <a:srgbClr val="CC0000"/>
                </a:solidFill>
                <a:uFill>
                  <a:solidFill>
                    <a:srgbClr val="CC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600" u="sng" dirty="0">
                <a:solidFill>
                  <a:srgbClr val="CC0000"/>
                </a:solidFill>
                <a:uFill>
                  <a:solidFill>
                    <a:srgbClr val="CC0000"/>
                  </a:solidFill>
                </a:uFill>
                <a:latin typeface="Wingdings"/>
                <a:cs typeface="Wingdings"/>
              </a:rPr>
              <a:t></a:t>
            </a:r>
            <a:r>
              <a:rPr sz="2600" u="sng" dirty="0">
                <a:solidFill>
                  <a:srgbClr val="CC0000"/>
                </a:solidFill>
                <a:uFill>
                  <a:solidFill>
                    <a:srgbClr val="CC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2600" b="1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глукокортикоида</a:t>
            </a:r>
            <a:r>
              <a:rPr sz="2600" b="1" u="sng" spc="-10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 </a:t>
            </a:r>
            <a:r>
              <a:rPr sz="2600" u="sng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кортизoла	</a:t>
            </a:r>
            <a:endParaRPr sz="26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12</a:t>
            </a:fld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45668" y="1721327"/>
            <a:ext cx="7260590" cy="173545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481965" indent="-469265">
              <a:lnSpc>
                <a:spcPct val="100000"/>
              </a:lnSpc>
              <a:spcBef>
                <a:spcPts val="34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Сви кортикостероиди </a:t>
            </a:r>
            <a:r>
              <a:rPr sz="2100" dirty="0">
                <a:latin typeface="Verdana"/>
                <a:cs typeface="Verdana"/>
              </a:rPr>
              <a:t>утичу</a:t>
            </a:r>
            <a:r>
              <a:rPr sz="2100" spc="-1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на:</a:t>
            </a:r>
            <a:endParaRPr sz="2100">
              <a:latin typeface="Verdana"/>
              <a:cs typeface="Verdana"/>
            </a:endParaRPr>
          </a:p>
          <a:p>
            <a:pPr marL="920750" lvl="1" indent="-437515">
              <a:lnSpc>
                <a:spcPct val="100000"/>
              </a:lnSpc>
              <a:spcBef>
                <a:spcPts val="234"/>
              </a:spcBef>
              <a:buClr>
                <a:srgbClr val="CC0000"/>
              </a:buClr>
              <a:buFont typeface="Wingdings"/>
              <a:buChar char=""/>
              <a:tabLst>
                <a:tab pos="920750" algn="l"/>
                <a:tab pos="921385" algn="l"/>
              </a:tabLst>
            </a:pPr>
            <a:r>
              <a:rPr sz="2000" spc="-5" dirty="0">
                <a:latin typeface="Verdana"/>
                <a:cs typeface="Verdana"/>
              </a:rPr>
              <a:t>метаболизам </a:t>
            </a:r>
            <a:r>
              <a:rPr sz="2000" dirty="0">
                <a:latin typeface="Verdana"/>
                <a:cs typeface="Verdana"/>
              </a:rPr>
              <a:t>угљених</a:t>
            </a:r>
            <a:r>
              <a:rPr sz="2000" spc="-80" dirty="0">
                <a:latin typeface="Verdana"/>
                <a:cs typeface="Verdana"/>
              </a:rPr>
              <a:t> </a:t>
            </a:r>
            <a:r>
              <a:rPr sz="2000" dirty="0">
                <a:latin typeface="Verdana"/>
                <a:cs typeface="Verdana"/>
              </a:rPr>
              <a:t>хидрата,</a:t>
            </a:r>
            <a:endParaRPr sz="2000">
              <a:latin typeface="Verdana"/>
              <a:cs typeface="Verdana"/>
            </a:endParaRPr>
          </a:p>
          <a:p>
            <a:pPr marL="920750" lvl="1" indent="-437515">
              <a:lnSpc>
                <a:spcPct val="100000"/>
              </a:lnSpc>
              <a:spcBef>
                <a:spcPts val="240"/>
              </a:spcBef>
              <a:buClr>
                <a:srgbClr val="CC0000"/>
              </a:buClr>
              <a:buFont typeface="Wingdings"/>
              <a:buChar char=""/>
              <a:tabLst>
                <a:tab pos="920750" algn="l"/>
                <a:tab pos="921385" algn="l"/>
              </a:tabLst>
            </a:pPr>
            <a:r>
              <a:rPr sz="2000" spc="-5" dirty="0">
                <a:latin typeface="Verdana"/>
                <a:cs typeface="Verdana"/>
              </a:rPr>
              <a:t>Метаболизам протеина </a:t>
            </a:r>
            <a:r>
              <a:rPr sz="2000" dirty="0">
                <a:latin typeface="Verdana"/>
                <a:cs typeface="Verdana"/>
              </a:rPr>
              <a:t>и</a:t>
            </a:r>
            <a:r>
              <a:rPr sz="2000" spc="-85" dirty="0">
                <a:latin typeface="Verdana"/>
                <a:cs typeface="Verdana"/>
              </a:rPr>
              <a:t> </a:t>
            </a:r>
            <a:r>
              <a:rPr sz="2000" dirty="0">
                <a:latin typeface="Verdana"/>
                <a:cs typeface="Verdana"/>
              </a:rPr>
              <a:t>липида,</a:t>
            </a:r>
            <a:endParaRPr sz="2000">
              <a:latin typeface="Verdana"/>
              <a:cs typeface="Verdana"/>
            </a:endParaRPr>
          </a:p>
          <a:p>
            <a:pPr marL="920750" lvl="1" indent="-437515">
              <a:lnSpc>
                <a:spcPct val="100000"/>
              </a:lnSpc>
              <a:spcBef>
                <a:spcPts val="240"/>
              </a:spcBef>
              <a:buClr>
                <a:srgbClr val="CC0000"/>
              </a:buClr>
              <a:buFont typeface="Wingdings"/>
              <a:buChar char=""/>
              <a:tabLst>
                <a:tab pos="920750" algn="l"/>
                <a:tab pos="921385" algn="l"/>
              </a:tabLst>
            </a:pPr>
            <a:r>
              <a:rPr sz="2000" spc="-5" dirty="0">
                <a:latin typeface="Verdana"/>
                <a:cs typeface="Verdana"/>
              </a:rPr>
              <a:t>баланс воде </a:t>
            </a:r>
            <a:r>
              <a:rPr sz="2000" dirty="0">
                <a:latin typeface="Verdana"/>
                <a:cs typeface="Verdana"/>
              </a:rPr>
              <a:t>и</a:t>
            </a:r>
            <a:r>
              <a:rPr sz="2000" spc="-75" dirty="0">
                <a:latin typeface="Verdana"/>
                <a:cs typeface="Verdana"/>
              </a:rPr>
              <a:t> </a:t>
            </a:r>
            <a:r>
              <a:rPr sz="2000" dirty="0">
                <a:latin typeface="Verdana"/>
                <a:cs typeface="Verdana"/>
              </a:rPr>
              <a:t>електролита</a:t>
            </a:r>
            <a:endParaRPr sz="20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spcBef>
                <a:spcPts val="26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Степен </a:t>
            </a:r>
            <a:r>
              <a:rPr sz="2100" dirty="0">
                <a:latin typeface="Verdana"/>
                <a:cs typeface="Verdana"/>
              </a:rPr>
              <a:t>утицаја </a:t>
            </a:r>
            <a:r>
              <a:rPr sz="2100" spc="-5" dirty="0">
                <a:latin typeface="Verdana"/>
                <a:cs typeface="Verdana"/>
              </a:rPr>
              <a:t>варира </a:t>
            </a:r>
            <a:r>
              <a:rPr sz="2100" dirty="0">
                <a:latin typeface="Verdana"/>
                <a:cs typeface="Verdana"/>
              </a:rPr>
              <a:t>у </a:t>
            </a:r>
            <a:r>
              <a:rPr sz="2100" spc="-5" dirty="0">
                <a:latin typeface="Verdana"/>
                <a:cs typeface="Verdana"/>
              </a:rPr>
              <a:t>зависности од</a:t>
            </a:r>
            <a:r>
              <a:rPr sz="2100" spc="-55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хормона</a:t>
            </a:r>
            <a:endParaRPr sz="2100">
              <a:latin typeface="Verdana"/>
              <a:cs typeface="Verdana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13</a:t>
            </a:fld>
            <a:endParaRPr dirty="0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05992" y="670306"/>
            <a:ext cx="7749540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/>
              <a:t>Физиолошка улога</a:t>
            </a:r>
            <a:r>
              <a:rPr sz="3200" spc="-65" dirty="0"/>
              <a:t> </a:t>
            </a:r>
            <a:r>
              <a:rPr sz="3200" spc="-5" dirty="0"/>
              <a:t>кортикостероида</a:t>
            </a:r>
            <a:endParaRPr sz="3200"/>
          </a:p>
        </p:txBody>
      </p:sp>
      <p:sp>
        <p:nvSpPr>
          <p:cNvPr id="5" name="object 5"/>
          <p:cNvSpPr txBox="1"/>
          <p:nvPr/>
        </p:nvSpPr>
        <p:spPr>
          <a:xfrm>
            <a:off x="2362200" y="3657600"/>
            <a:ext cx="2971800" cy="685800"/>
          </a:xfrm>
          <a:prstGeom prst="rect">
            <a:avLst/>
          </a:prstGeom>
          <a:solidFill>
            <a:srgbClr val="A2B1C1"/>
          </a:solidFill>
          <a:ln w="9525">
            <a:solidFill>
              <a:srgbClr val="000000"/>
            </a:solidFill>
          </a:ln>
        </p:spPr>
        <p:txBody>
          <a:bodyPr vert="horz" wrap="square" lIns="0" tIns="6794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535"/>
              </a:spcBef>
            </a:pP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Метаболизам</a:t>
            </a:r>
            <a:endParaRPr sz="18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</a:pP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угљених</a:t>
            </a:r>
            <a:r>
              <a:rPr sz="1800" spc="-1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хидрата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943600" y="3657600"/>
            <a:ext cx="2971800" cy="685800"/>
          </a:xfrm>
          <a:prstGeom prst="rect">
            <a:avLst/>
          </a:prstGeom>
          <a:solidFill>
            <a:srgbClr val="A2B1C1"/>
          </a:solidFill>
          <a:ln w="9525">
            <a:solidFill>
              <a:srgbClr val="000000"/>
            </a:solidFill>
          </a:ln>
        </p:spPr>
        <p:txBody>
          <a:bodyPr vert="horz" wrap="square" lIns="0" tIns="67945" rIns="0" bIns="0" rtlCol="0">
            <a:spAutoFit/>
          </a:bodyPr>
          <a:lstStyle/>
          <a:p>
            <a:pPr marL="746760" marR="696595" indent="-41275">
              <a:lnSpc>
                <a:spcPct val="100000"/>
              </a:lnSpc>
              <a:spcBef>
                <a:spcPts val="535"/>
              </a:spcBef>
            </a:pP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М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е</a:t>
            </a:r>
            <a:r>
              <a:rPr sz="1800" spc="-10" dirty="0">
                <a:solidFill>
                  <a:srgbClr val="FFFFFF"/>
                </a:solidFill>
                <a:latin typeface="Verdana"/>
                <a:cs typeface="Verdana"/>
              </a:rPr>
              <a:t>т</a:t>
            </a:r>
            <a:r>
              <a:rPr sz="1800" dirty="0">
                <a:solidFill>
                  <a:srgbClr val="FFFFFF"/>
                </a:solidFill>
                <a:latin typeface="Verdana"/>
                <a:cs typeface="Verdana"/>
              </a:rPr>
              <a:t>або</a:t>
            </a:r>
            <a:r>
              <a:rPr sz="1800" spc="-5" dirty="0">
                <a:solidFill>
                  <a:srgbClr val="FFFFFF"/>
                </a:solidFill>
                <a:latin typeface="Verdana"/>
                <a:cs typeface="Verdana"/>
              </a:rPr>
              <a:t>лизам  електролита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83540" y="4680966"/>
            <a:ext cx="13017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Verdana"/>
                <a:cs typeface="Verdana"/>
              </a:rPr>
              <a:t>КО</a:t>
            </a:r>
            <a:r>
              <a:rPr sz="1800" spc="-10" dirty="0">
                <a:latin typeface="Verdana"/>
                <a:cs typeface="Verdana"/>
              </a:rPr>
              <a:t>Р</a:t>
            </a:r>
            <a:r>
              <a:rPr sz="1800" spc="-5" dirty="0">
                <a:latin typeface="Verdana"/>
                <a:cs typeface="Verdana"/>
              </a:rPr>
              <a:t>ТИЗОЛ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3540" y="5442915"/>
            <a:ext cx="16351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Verdana"/>
                <a:cs typeface="Verdana"/>
              </a:rPr>
              <a:t>АЛДОСТЕРОН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743200" y="4648200"/>
            <a:ext cx="2286000" cy="381000"/>
          </a:xfrm>
          <a:prstGeom prst="rect">
            <a:avLst/>
          </a:prstGeom>
          <a:solidFill>
            <a:srgbClr val="FD6670"/>
          </a:solidFill>
          <a:ln w="9525">
            <a:solidFill>
              <a:srgbClr val="000000"/>
            </a:solidFill>
          </a:ln>
        </p:spPr>
        <p:txBody>
          <a:bodyPr vert="horz" wrap="square" lIns="0" tIns="52705" rIns="0" bIns="0" rtlCol="0">
            <a:spAutoFit/>
          </a:bodyPr>
          <a:lstStyle/>
          <a:p>
            <a:pPr marL="746125">
              <a:lnSpc>
                <a:spcPct val="100000"/>
              </a:lnSpc>
              <a:spcBef>
                <a:spcPts val="415"/>
              </a:spcBef>
            </a:pPr>
            <a:r>
              <a:rPr sz="1800" b="1" spc="-5" dirty="0">
                <a:latin typeface="Verdana"/>
                <a:cs typeface="Verdana"/>
              </a:rPr>
              <a:t>++++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743200" y="5334000"/>
            <a:ext cx="2286000" cy="381000"/>
          </a:xfrm>
          <a:prstGeom prst="rect">
            <a:avLst/>
          </a:prstGeom>
          <a:solidFill>
            <a:srgbClr val="FD6670"/>
          </a:solidFill>
          <a:ln w="9525">
            <a:solidFill>
              <a:srgbClr val="000000"/>
            </a:solidFill>
          </a:ln>
        </p:spPr>
        <p:txBody>
          <a:bodyPr vert="horz" wrap="square" lIns="0" tIns="527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15"/>
              </a:spcBef>
            </a:pPr>
            <a:r>
              <a:rPr sz="1800" b="1" dirty="0">
                <a:latin typeface="Verdana"/>
                <a:cs typeface="Verdana"/>
              </a:rPr>
              <a:t>+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324600" y="5334000"/>
            <a:ext cx="2286000" cy="457200"/>
          </a:xfrm>
          <a:prstGeom prst="rect">
            <a:avLst/>
          </a:prstGeom>
          <a:solidFill>
            <a:srgbClr val="FD6670"/>
          </a:solidFill>
          <a:ln w="9525">
            <a:solidFill>
              <a:srgbClr val="000000"/>
            </a:solidFill>
          </a:ln>
        </p:spPr>
        <p:txBody>
          <a:bodyPr vert="horz" wrap="square" lIns="0" tIns="90805" rIns="0" bIns="0" rtlCol="0">
            <a:spAutoFit/>
          </a:bodyPr>
          <a:lstStyle/>
          <a:p>
            <a:pPr marL="746760">
              <a:lnSpc>
                <a:spcPct val="100000"/>
              </a:lnSpc>
              <a:spcBef>
                <a:spcPts val="715"/>
              </a:spcBef>
            </a:pPr>
            <a:r>
              <a:rPr sz="1800" b="1" spc="-5" dirty="0">
                <a:latin typeface="Verdana"/>
                <a:cs typeface="Verdana"/>
              </a:rPr>
              <a:t>++++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324600" y="4724400"/>
            <a:ext cx="2286000" cy="381000"/>
          </a:xfrm>
          <a:prstGeom prst="rect">
            <a:avLst/>
          </a:prstGeom>
          <a:solidFill>
            <a:srgbClr val="FD6670"/>
          </a:solidFill>
          <a:ln w="9525">
            <a:solidFill>
              <a:srgbClr val="000000"/>
            </a:solidFill>
          </a:ln>
        </p:spPr>
        <p:txBody>
          <a:bodyPr vert="horz" wrap="square" lIns="0" tIns="527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15"/>
              </a:spcBef>
            </a:pPr>
            <a:r>
              <a:rPr sz="1800" b="1" dirty="0">
                <a:latin typeface="Verdana"/>
                <a:cs typeface="Verdana"/>
              </a:rPr>
              <a:t>+</a:t>
            </a:r>
            <a:endParaRPr sz="18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3592" y="878789"/>
            <a:ext cx="6383655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dirty="0"/>
              <a:t>Дејства</a:t>
            </a:r>
            <a:r>
              <a:rPr sz="3800" spc="-65" dirty="0"/>
              <a:t> </a:t>
            </a:r>
            <a:r>
              <a:rPr sz="3800" spc="-5" dirty="0"/>
              <a:t>глукокортикоида</a:t>
            </a:r>
            <a:endParaRPr sz="3800"/>
          </a:p>
        </p:txBody>
      </p:sp>
      <p:sp>
        <p:nvSpPr>
          <p:cNvPr id="3" name="object 3"/>
          <p:cNvSpPr txBox="1"/>
          <p:nvPr/>
        </p:nvSpPr>
        <p:spPr>
          <a:xfrm>
            <a:off x="307340" y="1829257"/>
            <a:ext cx="8494395" cy="462915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279400" indent="-266700">
              <a:lnSpc>
                <a:spcPct val="100000"/>
              </a:lnSpc>
              <a:spcBef>
                <a:spcPts val="340"/>
              </a:spcBef>
              <a:buChar char="•"/>
              <a:tabLst>
                <a:tab pos="280035" algn="l"/>
              </a:tabLst>
            </a:pPr>
            <a:r>
              <a:rPr sz="2000" b="1" spc="-5" dirty="0">
                <a:latin typeface="Verdana"/>
                <a:cs typeface="Verdana"/>
              </a:rPr>
              <a:t>Метаболички</a:t>
            </a:r>
            <a:r>
              <a:rPr sz="2000" b="1" spc="-25" dirty="0">
                <a:latin typeface="Verdana"/>
                <a:cs typeface="Verdana"/>
              </a:rPr>
              <a:t> </a:t>
            </a:r>
            <a:r>
              <a:rPr sz="2000" b="1" spc="-5" dirty="0">
                <a:latin typeface="Verdana"/>
                <a:cs typeface="Verdana"/>
              </a:rPr>
              <a:t>ефекти</a:t>
            </a:r>
            <a:endParaRPr sz="20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spcBef>
                <a:spcPts val="24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000" dirty="0">
                <a:latin typeface="Verdana"/>
                <a:cs typeface="Verdana"/>
              </a:rPr>
              <a:t>-углавном </a:t>
            </a:r>
            <a:r>
              <a:rPr sz="2000" spc="-5" dirty="0">
                <a:latin typeface="Verdana"/>
                <a:cs typeface="Verdana"/>
              </a:rPr>
              <a:t>су везани за индукцију транскрипције</a:t>
            </a:r>
            <a:r>
              <a:rPr sz="2000" spc="-155" dirty="0">
                <a:latin typeface="Verdana"/>
                <a:cs typeface="Verdana"/>
              </a:rPr>
              <a:t> </a:t>
            </a:r>
            <a:r>
              <a:rPr sz="2000" spc="-5" dirty="0">
                <a:latin typeface="Verdana"/>
                <a:cs typeface="Verdana"/>
              </a:rPr>
              <a:t>гена</a:t>
            </a:r>
            <a:endParaRPr sz="2000">
              <a:latin typeface="Verdana"/>
              <a:cs typeface="Verdana"/>
            </a:endParaRPr>
          </a:p>
          <a:p>
            <a:pPr marL="481965" marR="546735" indent="-469265">
              <a:lnSpc>
                <a:spcPts val="2160"/>
              </a:lnSpc>
              <a:spcBef>
                <a:spcPts val="509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000" dirty="0">
                <a:latin typeface="Verdana"/>
                <a:cs typeface="Verdana"/>
              </a:rPr>
              <a:t>-</a:t>
            </a:r>
            <a:r>
              <a:rPr sz="2000" b="1" dirty="0">
                <a:solidFill>
                  <a:srgbClr val="CC0000"/>
                </a:solidFill>
                <a:latin typeface="Verdana"/>
                <a:cs typeface="Verdana"/>
              </a:rPr>
              <a:t>угљени хидрати</a:t>
            </a:r>
            <a:r>
              <a:rPr sz="2000" dirty="0">
                <a:latin typeface="Verdana"/>
                <a:cs typeface="Verdana"/>
              </a:rPr>
              <a:t>: </a:t>
            </a:r>
            <a:r>
              <a:rPr sz="2000" spc="-5" dirty="0">
                <a:latin typeface="Verdana"/>
                <a:cs typeface="Verdana"/>
              </a:rPr>
              <a:t>смањено преузимање </a:t>
            </a:r>
            <a:r>
              <a:rPr sz="2000" dirty="0">
                <a:latin typeface="Verdana"/>
                <a:cs typeface="Verdana"/>
              </a:rPr>
              <a:t>и</a:t>
            </a:r>
            <a:r>
              <a:rPr sz="2000" spc="-155" dirty="0">
                <a:latin typeface="Verdana"/>
                <a:cs typeface="Verdana"/>
              </a:rPr>
              <a:t> </a:t>
            </a:r>
            <a:r>
              <a:rPr sz="2000" dirty="0">
                <a:latin typeface="Verdana"/>
                <a:cs typeface="Verdana"/>
              </a:rPr>
              <a:t>коришћење  глукозе у </a:t>
            </a:r>
            <a:r>
              <a:rPr sz="2000" spc="-5" dirty="0">
                <a:latin typeface="Verdana"/>
                <a:cs typeface="Verdana"/>
              </a:rPr>
              <a:t>ткивима </a:t>
            </a:r>
            <a:r>
              <a:rPr sz="2000" dirty="0">
                <a:latin typeface="Verdana"/>
                <a:cs typeface="Verdana"/>
              </a:rPr>
              <a:t>уз </a:t>
            </a:r>
            <a:r>
              <a:rPr sz="2000" spc="-5" dirty="0">
                <a:latin typeface="Verdana"/>
                <a:cs typeface="Verdana"/>
              </a:rPr>
              <a:t>повећану глуконеогенезу, </a:t>
            </a:r>
            <a:r>
              <a:rPr sz="2000" dirty="0">
                <a:latin typeface="Verdana"/>
                <a:cs typeface="Verdana"/>
              </a:rPr>
              <a:t>што </a:t>
            </a:r>
            <a:r>
              <a:rPr sz="2000" spc="-5" dirty="0">
                <a:latin typeface="Verdana"/>
                <a:cs typeface="Verdana"/>
              </a:rPr>
              <a:t>за  </a:t>
            </a:r>
            <a:r>
              <a:rPr sz="2000" dirty="0">
                <a:latin typeface="Verdana"/>
                <a:cs typeface="Verdana"/>
              </a:rPr>
              <a:t>последицу има </a:t>
            </a:r>
            <a:r>
              <a:rPr sz="2000" spc="-5" dirty="0">
                <a:latin typeface="Verdana"/>
                <a:cs typeface="Verdana"/>
              </a:rPr>
              <a:t>тенденцију развоја</a:t>
            </a:r>
            <a:r>
              <a:rPr sz="2000" spc="-130" dirty="0">
                <a:latin typeface="Verdana"/>
                <a:cs typeface="Verdana"/>
              </a:rPr>
              <a:t> </a:t>
            </a:r>
            <a:r>
              <a:rPr sz="2000" spc="-5" dirty="0">
                <a:latin typeface="Verdana"/>
                <a:cs typeface="Verdana"/>
              </a:rPr>
              <a:t>хипергликемије</a:t>
            </a:r>
            <a:endParaRPr sz="20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spcBef>
                <a:spcPts val="21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000" dirty="0">
                <a:latin typeface="Verdana"/>
                <a:cs typeface="Verdana"/>
              </a:rPr>
              <a:t>-</a:t>
            </a:r>
            <a:r>
              <a:rPr sz="2000" b="1" dirty="0">
                <a:solidFill>
                  <a:srgbClr val="CC0000"/>
                </a:solidFill>
                <a:latin typeface="Verdana"/>
                <a:cs typeface="Verdana"/>
              </a:rPr>
              <a:t>протеини</a:t>
            </a:r>
            <a:r>
              <a:rPr sz="2000" dirty="0">
                <a:latin typeface="Verdana"/>
                <a:cs typeface="Verdana"/>
              </a:rPr>
              <a:t>: </a:t>
            </a:r>
            <a:r>
              <a:rPr sz="2000" spc="-5" dirty="0">
                <a:latin typeface="Verdana"/>
                <a:cs typeface="Verdana"/>
              </a:rPr>
              <a:t>повећан </a:t>
            </a:r>
            <a:r>
              <a:rPr sz="2000" dirty="0">
                <a:latin typeface="Verdana"/>
                <a:cs typeface="Verdana"/>
              </a:rPr>
              <a:t>катаболизам, </a:t>
            </a:r>
            <a:r>
              <a:rPr sz="2000" spc="-5" dirty="0">
                <a:latin typeface="Verdana"/>
                <a:cs typeface="Verdana"/>
              </a:rPr>
              <a:t>смањен</a:t>
            </a:r>
            <a:r>
              <a:rPr sz="2000" spc="-150" dirty="0">
                <a:latin typeface="Verdana"/>
                <a:cs typeface="Verdana"/>
              </a:rPr>
              <a:t> </a:t>
            </a:r>
            <a:r>
              <a:rPr sz="2000" dirty="0">
                <a:latin typeface="Verdana"/>
                <a:cs typeface="Verdana"/>
              </a:rPr>
              <a:t>анаболизам</a:t>
            </a:r>
            <a:endParaRPr sz="2000">
              <a:latin typeface="Verdana"/>
              <a:cs typeface="Verdana"/>
            </a:endParaRPr>
          </a:p>
          <a:p>
            <a:pPr marL="481965" marR="598170" indent="-469265">
              <a:lnSpc>
                <a:spcPts val="2160"/>
              </a:lnSpc>
              <a:spcBef>
                <a:spcPts val="51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000" spc="-5" dirty="0">
                <a:latin typeface="Verdana"/>
                <a:cs typeface="Verdana"/>
              </a:rPr>
              <a:t>-</a:t>
            </a:r>
            <a:r>
              <a:rPr sz="2000" b="1" spc="-5" dirty="0">
                <a:solidFill>
                  <a:srgbClr val="CC0000"/>
                </a:solidFill>
                <a:latin typeface="Verdana"/>
                <a:cs typeface="Verdana"/>
              </a:rPr>
              <a:t>липиди</a:t>
            </a:r>
            <a:r>
              <a:rPr sz="2000" spc="-5" dirty="0">
                <a:latin typeface="Verdana"/>
                <a:cs typeface="Verdana"/>
              </a:rPr>
              <a:t>: пермисивни ефекат </a:t>
            </a:r>
            <a:r>
              <a:rPr sz="2000" dirty="0">
                <a:latin typeface="Verdana"/>
                <a:cs typeface="Verdana"/>
              </a:rPr>
              <a:t>на </a:t>
            </a:r>
            <a:r>
              <a:rPr sz="2000" spc="-5" dirty="0">
                <a:latin typeface="Verdana"/>
                <a:cs typeface="Verdana"/>
              </a:rPr>
              <a:t>липолитичке хормоне  (адреналин, норадреналин, </a:t>
            </a:r>
            <a:r>
              <a:rPr sz="2000" dirty="0">
                <a:latin typeface="Verdana"/>
                <a:cs typeface="Verdana"/>
              </a:rPr>
              <a:t>хормон </a:t>
            </a:r>
            <a:r>
              <a:rPr sz="2000" spc="-5" dirty="0">
                <a:latin typeface="Verdana"/>
                <a:cs typeface="Verdana"/>
              </a:rPr>
              <a:t>раста)</a:t>
            </a:r>
            <a:r>
              <a:rPr sz="2000" spc="-95" dirty="0">
                <a:latin typeface="Verdana"/>
                <a:cs typeface="Verdana"/>
              </a:rPr>
              <a:t> </a:t>
            </a:r>
            <a:r>
              <a:rPr sz="2000" dirty="0">
                <a:latin typeface="Verdana"/>
                <a:cs typeface="Verdana"/>
              </a:rPr>
              <a:t>и</a:t>
            </a:r>
            <a:endParaRPr sz="2000">
              <a:latin typeface="Verdana"/>
              <a:cs typeface="Verdana"/>
            </a:endParaRPr>
          </a:p>
          <a:p>
            <a:pPr marL="481965">
              <a:lnSpc>
                <a:spcPts val="2130"/>
              </a:lnSpc>
            </a:pPr>
            <a:r>
              <a:rPr sz="2000" spc="-5" dirty="0">
                <a:latin typeface="Verdana"/>
                <a:cs typeface="Verdana"/>
              </a:rPr>
              <a:t>редистрибуција</a:t>
            </a:r>
            <a:r>
              <a:rPr sz="2000" spc="-60" dirty="0">
                <a:latin typeface="Verdana"/>
                <a:cs typeface="Verdana"/>
              </a:rPr>
              <a:t> </a:t>
            </a:r>
            <a:r>
              <a:rPr sz="2000" spc="-5" dirty="0">
                <a:latin typeface="Verdana"/>
                <a:cs typeface="Verdana"/>
              </a:rPr>
              <a:t>масти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238125" indent="-225425">
              <a:lnSpc>
                <a:spcPct val="100000"/>
              </a:lnSpc>
              <a:buFont typeface="Verdana"/>
              <a:buChar char="•"/>
              <a:tabLst>
                <a:tab pos="238760" algn="l"/>
              </a:tabLst>
            </a:pPr>
            <a:r>
              <a:rPr sz="2000" b="1" dirty="0">
                <a:latin typeface="Verdana"/>
                <a:cs typeface="Verdana"/>
              </a:rPr>
              <a:t>Негативна повратна</a:t>
            </a:r>
            <a:r>
              <a:rPr sz="2000" b="1" spc="-55" dirty="0">
                <a:latin typeface="Verdana"/>
                <a:cs typeface="Verdana"/>
              </a:rPr>
              <a:t> </a:t>
            </a:r>
            <a:r>
              <a:rPr sz="2000" b="1" dirty="0">
                <a:latin typeface="Verdana"/>
                <a:cs typeface="Verdana"/>
              </a:rPr>
              <a:t>спрега</a:t>
            </a:r>
            <a:endParaRPr sz="2000">
              <a:latin typeface="Verdana"/>
              <a:cs typeface="Verdana"/>
            </a:endParaRPr>
          </a:p>
          <a:p>
            <a:pPr marL="481965" marR="5080" indent="-469900">
              <a:lnSpc>
                <a:spcPts val="2160"/>
              </a:lnSpc>
              <a:spcBef>
                <a:spcPts val="515"/>
              </a:spcBef>
              <a:tabLst>
                <a:tab pos="481965" algn="l"/>
              </a:tabLst>
            </a:pPr>
            <a:r>
              <a:rPr sz="2000" dirty="0">
                <a:solidFill>
                  <a:srgbClr val="CC0000"/>
                </a:solidFill>
                <a:latin typeface="Wingdings"/>
                <a:cs typeface="Wingdings"/>
              </a:rPr>
              <a:t></a:t>
            </a:r>
            <a:r>
              <a:rPr sz="2000" dirty="0">
                <a:solidFill>
                  <a:srgbClr val="CC0000"/>
                </a:solidFill>
                <a:latin typeface="Times New Roman"/>
                <a:cs typeface="Times New Roman"/>
              </a:rPr>
              <a:t>	</a:t>
            </a:r>
            <a:r>
              <a:rPr sz="2000" spc="-5" dirty="0">
                <a:latin typeface="Verdana"/>
                <a:cs typeface="Verdana"/>
              </a:rPr>
              <a:t>-ендогени </a:t>
            </a:r>
            <a:r>
              <a:rPr sz="2000" dirty="0">
                <a:latin typeface="Verdana"/>
                <a:cs typeface="Verdana"/>
              </a:rPr>
              <a:t>као и </a:t>
            </a:r>
            <a:r>
              <a:rPr sz="2000" spc="-5" dirty="0">
                <a:latin typeface="Verdana"/>
                <a:cs typeface="Verdana"/>
              </a:rPr>
              <a:t>егзогени </a:t>
            </a:r>
            <a:r>
              <a:rPr sz="2000" dirty="0">
                <a:latin typeface="Verdana"/>
                <a:cs typeface="Verdana"/>
              </a:rPr>
              <a:t>глукокортикоиди </a:t>
            </a:r>
            <a:r>
              <a:rPr sz="2000" b="1" spc="-5" dirty="0">
                <a:latin typeface="Verdana"/>
                <a:cs typeface="Verdana"/>
              </a:rPr>
              <a:t>инхибишу  </a:t>
            </a:r>
            <a:r>
              <a:rPr sz="2000" b="1" dirty="0">
                <a:latin typeface="Verdana"/>
                <a:cs typeface="Verdana"/>
              </a:rPr>
              <a:t>секрецију </a:t>
            </a:r>
            <a:r>
              <a:rPr sz="2000" dirty="0">
                <a:latin typeface="Verdana"/>
                <a:cs typeface="Verdana"/>
              </a:rPr>
              <a:t>ослобађајућег </a:t>
            </a:r>
            <a:r>
              <a:rPr sz="2000" spc="-5" dirty="0">
                <a:latin typeface="Verdana"/>
                <a:cs typeface="Verdana"/>
              </a:rPr>
              <a:t>хормона за </a:t>
            </a:r>
            <a:r>
              <a:rPr sz="2000" dirty="0">
                <a:latin typeface="Verdana"/>
                <a:cs typeface="Verdana"/>
              </a:rPr>
              <a:t>кортикотропин </a:t>
            </a:r>
            <a:r>
              <a:rPr sz="2000" spc="-5" dirty="0">
                <a:latin typeface="Verdana"/>
                <a:cs typeface="Verdana"/>
              </a:rPr>
              <a:t>(CRF</a:t>
            </a:r>
            <a:r>
              <a:rPr sz="2000" spc="-155" dirty="0">
                <a:latin typeface="Verdana"/>
                <a:cs typeface="Verdana"/>
              </a:rPr>
              <a:t> </a:t>
            </a:r>
            <a:r>
              <a:rPr sz="2000" dirty="0">
                <a:latin typeface="Verdana"/>
                <a:cs typeface="Verdana"/>
              </a:rPr>
              <a:t>)</a:t>
            </a:r>
            <a:endParaRPr sz="2000">
              <a:latin typeface="Verdana"/>
              <a:cs typeface="Verdana"/>
            </a:endParaRPr>
          </a:p>
          <a:p>
            <a:pPr marL="302260">
              <a:lnSpc>
                <a:spcPts val="2010"/>
              </a:lnSpc>
              <a:tabLst>
                <a:tab pos="8226425" algn="l"/>
              </a:tabLst>
            </a:pPr>
            <a:r>
              <a:rPr sz="2000" u="sng" dirty="0">
                <a:uFill>
                  <a:solidFill>
                    <a:srgbClr val="CC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sz="2000" u="sng" spc="-90" dirty="0">
                <a:uFill>
                  <a:solidFill>
                    <a:srgbClr val="CC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u="sng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и </a:t>
            </a:r>
            <a:r>
              <a:rPr sz="2000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адренокортикотропин </a:t>
            </a:r>
            <a:r>
              <a:rPr sz="2000" u="sng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(ACTH): </a:t>
            </a:r>
            <a:r>
              <a:rPr sz="2000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при</a:t>
            </a:r>
            <a:r>
              <a:rPr sz="2000" u="sng" spc="-5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 </a:t>
            </a:r>
            <a:r>
              <a:rPr sz="2000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продуженој	</a:t>
            </a:r>
            <a:endParaRPr sz="2000">
              <a:latin typeface="Verdana"/>
              <a:cs typeface="Verdana"/>
            </a:endParaRPr>
          </a:p>
          <a:p>
            <a:pPr marL="481965">
              <a:lnSpc>
                <a:spcPts val="2280"/>
              </a:lnSpc>
            </a:pPr>
            <a:r>
              <a:rPr sz="2000" spc="-5" dirty="0">
                <a:latin typeface="Verdana"/>
                <a:cs typeface="Verdana"/>
              </a:rPr>
              <a:t>терапијској примени могућа атрофија надбубрежне</a:t>
            </a:r>
            <a:r>
              <a:rPr sz="2000" spc="-95" dirty="0">
                <a:latin typeface="Verdana"/>
                <a:cs typeface="Verdana"/>
              </a:rPr>
              <a:t> </a:t>
            </a:r>
            <a:r>
              <a:rPr sz="2000" spc="-190" dirty="0">
                <a:latin typeface="Verdana"/>
                <a:cs typeface="Verdana"/>
              </a:rPr>
              <a:t>жле</a:t>
            </a:r>
            <a:r>
              <a:rPr sz="1800" spc="-284" baseline="-18518" dirty="0">
                <a:latin typeface="Verdana"/>
                <a:cs typeface="Verdana"/>
              </a:rPr>
              <a:t>1</a:t>
            </a:r>
            <a:r>
              <a:rPr sz="2000" spc="-190" dirty="0">
                <a:latin typeface="Verdana"/>
                <a:cs typeface="Verdana"/>
              </a:rPr>
              <a:t>з</a:t>
            </a:r>
            <a:r>
              <a:rPr sz="1800" spc="-284" baseline="-18518" dirty="0">
                <a:latin typeface="Verdana"/>
                <a:cs typeface="Verdana"/>
              </a:rPr>
              <a:t>4</a:t>
            </a:r>
            <a:r>
              <a:rPr sz="2000" spc="-190" dirty="0">
                <a:latin typeface="Verdana"/>
                <a:cs typeface="Verdana"/>
              </a:rPr>
              <a:t>де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235188" y="6278067"/>
            <a:ext cx="22097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5" dirty="0">
                <a:latin typeface="Verdana"/>
                <a:cs typeface="Verdana"/>
              </a:rPr>
              <a:t>15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348437"/>
            <a:ext cx="6383655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dirty="0"/>
              <a:t>Дејства</a:t>
            </a:r>
            <a:r>
              <a:rPr sz="3800" spc="-65" dirty="0"/>
              <a:t> </a:t>
            </a:r>
            <a:r>
              <a:rPr sz="3800" spc="-5" dirty="0"/>
              <a:t>глукокортикоида</a:t>
            </a:r>
            <a:endParaRPr sz="3800"/>
          </a:p>
        </p:txBody>
      </p:sp>
      <p:sp>
        <p:nvSpPr>
          <p:cNvPr id="4" name="object 4"/>
          <p:cNvSpPr txBox="1"/>
          <p:nvPr/>
        </p:nvSpPr>
        <p:spPr>
          <a:xfrm>
            <a:off x="307340" y="1650237"/>
            <a:ext cx="8239759" cy="46596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66065" indent="-253365">
              <a:lnSpc>
                <a:spcPct val="100000"/>
              </a:lnSpc>
              <a:spcBef>
                <a:spcPts val="95"/>
              </a:spcBef>
              <a:buChar char="•"/>
              <a:tabLst>
                <a:tab pos="266700" algn="l"/>
              </a:tabLst>
            </a:pPr>
            <a:r>
              <a:rPr sz="1900" b="1" spc="-5" dirty="0">
                <a:latin typeface="Verdana"/>
                <a:cs typeface="Verdana"/>
              </a:rPr>
              <a:t>Кардиоваскуларни</a:t>
            </a:r>
            <a:r>
              <a:rPr sz="1900" b="1" spc="15" dirty="0">
                <a:latin typeface="Verdana"/>
                <a:cs typeface="Verdana"/>
              </a:rPr>
              <a:t> </a:t>
            </a:r>
            <a:r>
              <a:rPr sz="1900" b="1" spc="-5" dirty="0">
                <a:latin typeface="Verdana"/>
                <a:cs typeface="Verdana"/>
              </a:rPr>
              <a:t>систем:</a:t>
            </a:r>
            <a:endParaRPr sz="1900">
              <a:latin typeface="Verdana"/>
              <a:cs typeface="Verdana"/>
            </a:endParaRPr>
          </a:p>
          <a:p>
            <a:pPr marL="12700">
              <a:lnSpc>
                <a:spcPts val="2050"/>
              </a:lnSpc>
              <a:spcBef>
                <a:spcPts val="5"/>
              </a:spcBef>
              <a:tabLst>
                <a:tab pos="481965" algn="l"/>
              </a:tabLst>
            </a:pPr>
            <a:r>
              <a:rPr sz="1900" spc="-5" dirty="0">
                <a:solidFill>
                  <a:srgbClr val="CC0000"/>
                </a:solidFill>
                <a:latin typeface="Wingdings"/>
                <a:cs typeface="Wingdings"/>
              </a:rPr>
              <a:t></a:t>
            </a:r>
            <a:r>
              <a:rPr sz="1900" spc="-5" dirty="0">
                <a:solidFill>
                  <a:srgbClr val="CC0000"/>
                </a:solidFill>
                <a:latin typeface="Times New Roman"/>
                <a:cs typeface="Times New Roman"/>
              </a:rPr>
              <a:t>	</a:t>
            </a:r>
            <a:r>
              <a:rPr sz="1900" spc="-5" dirty="0">
                <a:latin typeface="Verdana"/>
                <a:cs typeface="Verdana"/>
              </a:rPr>
              <a:t>-смањена вазодилатација, </a:t>
            </a:r>
            <a:r>
              <a:rPr sz="1900" spc="-10" dirty="0">
                <a:latin typeface="Verdana"/>
                <a:cs typeface="Verdana"/>
              </a:rPr>
              <a:t>смањена </a:t>
            </a:r>
            <a:r>
              <a:rPr sz="1900" spc="-5" dirty="0">
                <a:latin typeface="Verdana"/>
                <a:cs typeface="Verdana"/>
              </a:rPr>
              <a:t>ексудација из</a:t>
            </a:r>
            <a:r>
              <a:rPr sz="1900" spc="15" dirty="0">
                <a:latin typeface="Verdana"/>
                <a:cs typeface="Verdana"/>
              </a:rPr>
              <a:t> </a:t>
            </a:r>
            <a:r>
              <a:rPr sz="1900" spc="-5" dirty="0">
                <a:latin typeface="Verdana"/>
                <a:cs typeface="Verdana"/>
              </a:rPr>
              <a:t>крвних</a:t>
            </a:r>
            <a:endParaRPr sz="1900">
              <a:latin typeface="Verdana"/>
              <a:cs typeface="Verdana"/>
            </a:endParaRPr>
          </a:p>
          <a:p>
            <a:pPr marL="481965">
              <a:lnSpc>
                <a:spcPts val="2050"/>
              </a:lnSpc>
            </a:pPr>
            <a:r>
              <a:rPr sz="1900" spc="-10" dirty="0">
                <a:latin typeface="Verdana"/>
                <a:cs typeface="Verdana"/>
              </a:rPr>
              <a:t>судова</a:t>
            </a: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950">
              <a:latin typeface="Times New Roman"/>
              <a:cs typeface="Times New Roman"/>
            </a:endParaRPr>
          </a:p>
          <a:p>
            <a:pPr marL="266065" indent="-253365">
              <a:lnSpc>
                <a:spcPct val="100000"/>
              </a:lnSpc>
              <a:buChar char="•"/>
              <a:tabLst>
                <a:tab pos="266700" algn="l"/>
              </a:tabLst>
            </a:pPr>
            <a:r>
              <a:rPr sz="1900" b="1" spc="-10" dirty="0">
                <a:latin typeface="Verdana"/>
                <a:cs typeface="Verdana"/>
              </a:rPr>
              <a:t>Коштани</a:t>
            </a:r>
            <a:r>
              <a:rPr sz="1900" b="1" spc="-15" dirty="0">
                <a:latin typeface="Verdana"/>
                <a:cs typeface="Verdana"/>
              </a:rPr>
              <a:t> </a:t>
            </a:r>
            <a:r>
              <a:rPr sz="1900" b="1" spc="-5" dirty="0">
                <a:latin typeface="Verdana"/>
                <a:cs typeface="Verdana"/>
              </a:rPr>
              <a:t>систем</a:t>
            </a:r>
            <a:endParaRPr sz="19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tabLst>
                <a:tab pos="481965" algn="l"/>
              </a:tabLst>
            </a:pPr>
            <a:r>
              <a:rPr sz="1900" spc="-5" dirty="0">
                <a:solidFill>
                  <a:srgbClr val="CC0000"/>
                </a:solidFill>
                <a:latin typeface="Wingdings"/>
                <a:cs typeface="Wingdings"/>
              </a:rPr>
              <a:t></a:t>
            </a:r>
            <a:r>
              <a:rPr sz="1900" spc="-5" dirty="0">
                <a:solidFill>
                  <a:srgbClr val="CC0000"/>
                </a:solidFill>
                <a:latin typeface="Times New Roman"/>
                <a:cs typeface="Times New Roman"/>
              </a:rPr>
              <a:t>	</a:t>
            </a:r>
            <a:r>
              <a:rPr sz="1900" spc="-5" dirty="0">
                <a:latin typeface="Verdana"/>
                <a:cs typeface="Verdana"/>
              </a:rPr>
              <a:t>-смањена активност остеобласта и </a:t>
            </a:r>
            <a:r>
              <a:rPr sz="1900" spc="-10" dirty="0">
                <a:latin typeface="Verdana"/>
                <a:cs typeface="Verdana"/>
              </a:rPr>
              <a:t>повећана</a:t>
            </a:r>
            <a:r>
              <a:rPr sz="1900" spc="-25" dirty="0">
                <a:latin typeface="Verdana"/>
                <a:cs typeface="Verdana"/>
              </a:rPr>
              <a:t> </a:t>
            </a:r>
            <a:r>
              <a:rPr sz="1900" spc="-5" dirty="0">
                <a:latin typeface="Verdana"/>
                <a:cs typeface="Verdana"/>
              </a:rPr>
              <a:t>остеокласта</a:t>
            </a: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950">
              <a:latin typeface="Times New Roman"/>
              <a:cs typeface="Times New Roman"/>
            </a:endParaRPr>
          </a:p>
          <a:p>
            <a:pPr marL="266065" indent="-253365">
              <a:lnSpc>
                <a:spcPct val="100000"/>
              </a:lnSpc>
              <a:buChar char="•"/>
              <a:tabLst>
                <a:tab pos="266700" algn="l"/>
              </a:tabLst>
            </a:pPr>
            <a:r>
              <a:rPr sz="1900" b="1" spc="-10" dirty="0">
                <a:latin typeface="Verdana"/>
                <a:cs typeface="Verdana"/>
              </a:rPr>
              <a:t>Централни нервни</a:t>
            </a:r>
            <a:r>
              <a:rPr sz="1900" b="1" spc="-15" dirty="0">
                <a:latin typeface="Verdana"/>
                <a:cs typeface="Verdana"/>
              </a:rPr>
              <a:t> </a:t>
            </a:r>
            <a:r>
              <a:rPr sz="1900" b="1" spc="-5" dirty="0">
                <a:latin typeface="Verdana"/>
                <a:cs typeface="Verdana"/>
              </a:rPr>
              <a:t>систем</a:t>
            </a:r>
            <a:endParaRPr sz="1900">
              <a:latin typeface="Verdana"/>
              <a:cs typeface="Verdana"/>
            </a:endParaRPr>
          </a:p>
          <a:p>
            <a:pPr marL="481965" marR="631190" indent="-469900">
              <a:lnSpc>
                <a:spcPts val="1820"/>
              </a:lnSpc>
              <a:spcBef>
                <a:spcPts val="445"/>
              </a:spcBef>
              <a:tabLst>
                <a:tab pos="481965" algn="l"/>
              </a:tabLst>
            </a:pPr>
            <a:r>
              <a:rPr sz="1900" spc="-5" dirty="0">
                <a:solidFill>
                  <a:srgbClr val="CC0000"/>
                </a:solidFill>
                <a:latin typeface="Wingdings"/>
                <a:cs typeface="Wingdings"/>
              </a:rPr>
              <a:t></a:t>
            </a:r>
            <a:r>
              <a:rPr sz="1900" spc="-5" dirty="0">
                <a:solidFill>
                  <a:srgbClr val="CC0000"/>
                </a:solidFill>
                <a:latin typeface="Times New Roman"/>
                <a:cs typeface="Times New Roman"/>
              </a:rPr>
              <a:t>	</a:t>
            </a:r>
            <a:r>
              <a:rPr sz="1900" spc="-5" dirty="0">
                <a:latin typeface="Verdana"/>
                <a:cs typeface="Verdana"/>
              </a:rPr>
              <a:t>-глукокортикоиди утичу на расположење и понашање и  укључени су у </a:t>
            </a:r>
            <a:r>
              <a:rPr sz="1900" spc="-10" dirty="0">
                <a:latin typeface="Verdana"/>
                <a:cs typeface="Verdana"/>
              </a:rPr>
              <a:t>меморијске</a:t>
            </a:r>
            <a:r>
              <a:rPr sz="1900" spc="25" dirty="0">
                <a:latin typeface="Verdana"/>
                <a:cs typeface="Verdana"/>
              </a:rPr>
              <a:t> </a:t>
            </a:r>
            <a:r>
              <a:rPr sz="1900" spc="-10" dirty="0">
                <a:latin typeface="Verdana"/>
                <a:cs typeface="Verdana"/>
              </a:rPr>
              <a:t>процесе</a:t>
            </a: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marL="266065" indent="-253365">
              <a:lnSpc>
                <a:spcPct val="100000"/>
              </a:lnSpc>
              <a:buChar char="•"/>
              <a:tabLst>
                <a:tab pos="266700" algn="l"/>
              </a:tabLst>
            </a:pPr>
            <a:r>
              <a:rPr sz="1900" b="1" spc="-5" dirty="0">
                <a:latin typeface="Verdana"/>
                <a:cs typeface="Verdana"/>
              </a:rPr>
              <a:t>Антиинфламаторни и имуносупресивни</a:t>
            </a:r>
            <a:r>
              <a:rPr sz="1900" b="1" spc="-60" dirty="0">
                <a:latin typeface="Verdana"/>
                <a:cs typeface="Verdana"/>
              </a:rPr>
              <a:t> </a:t>
            </a:r>
            <a:r>
              <a:rPr sz="1900" b="1" spc="-5" dirty="0">
                <a:latin typeface="Verdana"/>
                <a:cs typeface="Verdana"/>
              </a:rPr>
              <a:t>ефекти</a:t>
            </a: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350">
              <a:latin typeface="Times New Roman"/>
              <a:cs typeface="Times New Roman"/>
            </a:endParaRPr>
          </a:p>
          <a:p>
            <a:pPr marL="481965" marR="205740" indent="-469900">
              <a:lnSpc>
                <a:spcPct val="80000"/>
              </a:lnSpc>
              <a:tabLst>
                <a:tab pos="481965" algn="l"/>
              </a:tabLst>
            </a:pPr>
            <a:r>
              <a:rPr sz="1900" spc="-5" dirty="0">
                <a:solidFill>
                  <a:srgbClr val="CC0000"/>
                </a:solidFill>
                <a:latin typeface="Wingdings"/>
                <a:cs typeface="Wingdings"/>
              </a:rPr>
              <a:t></a:t>
            </a:r>
            <a:r>
              <a:rPr sz="1900" spc="-5" dirty="0">
                <a:solidFill>
                  <a:srgbClr val="CC0000"/>
                </a:solidFill>
                <a:latin typeface="Times New Roman"/>
                <a:cs typeface="Times New Roman"/>
              </a:rPr>
              <a:t>	</a:t>
            </a:r>
            <a:r>
              <a:rPr sz="1900" spc="-5" dirty="0">
                <a:latin typeface="Verdana"/>
                <a:cs typeface="Verdana"/>
              </a:rPr>
              <a:t>-Ендогени </a:t>
            </a:r>
            <a:r>
              <a:rPr sz="1900" spc="-10" dirty="0">
                <a:latin typeface="Verdana"/>
                <a:cs typeface="Verdana"/>
              </a:rPr>
              <a:t>глукокортикоиди </a:t>
            </a:r>
            <a:r>
              <a:rPr sz="1900" spc="-5" dirty="0">
                <a:latin typeface="Verdana"/>
                <a:cs typeface="Verdana"/>
              </a:rPr>
              <a:t>одржавају антииинфламаторни  </a:t>
            </a:r>
            <a:r>
              <a:rPr sz="1900" spc="-10" dirty="0">
                <a:latin typeface="Verdana"/>
                <a:cs typeface="Verdana"/>
              </a:rPr>
              <a:t>тонус </a:t>
            </a:r>
            <a:r>
              <a:rPr sz="1900" spc="-5" dirty="0">
                <a:latin typeface="Verdana"/>
                <a:cs typeface="Verdana"/>
              </a:rPr>
              <a:t>у </a:t>
            </a:r>
            <a:r>
              <a:rPr sz="1900" spc="-10" dirty="0">
                <a:latin typeface="Verdana"/>
                <a:cs typeface="Verdana"/>
              </a:rPr>
              <a:t>организму, </a:t>
            </a:r>
            <a:r>
              <a:rPr sz="1900" spc="-5" dirty="0">
                <a:latin typeface="Verdana"/>
                <a:cs typeface="Verdana"/>
              </a:rPr>
              <a:t>који се може </a:t>
            </a:r>
            <a:r>
              <a:rPr sz="1900" spc="-10" dirty="0">
                <a:latin typeface="Verdana"/>
                <a:cs typeface="Verdana"/>
              </a:rPr>
              <a:t>индиректно проценити на  </a:t>
            </a:r>
            <a:r>
              <a:rPr sz="1900" spc="-5" dirty="0">
                <a:latin typeface="Verdana"/>
                <a:cs typeface="Verdana"/>
              </a:rPr>
              <a:t>основу </a:t>
            </a:r>
            <a:r>
              <a:rPr sz="1900" spc="-10" dirty="0">
                <a:latin typeface="Verdana"/>
                <a:cs typeface="Verdana"/>
              </a:rPr>
              <a:t>снажног </a:t>
            </a:r>
            <a:r>
              <a:rPr sz="1900" spc="-5" dirty="0">
                <a:latin typeface="Verdana"/>
                <a:cs typeface="Verdana"/>
              </a:rPr>
              <a:t>одговора животиње са</a:t>
            </a:r>
            <a:r>
              <a:rPr sz="1900" spc="-15" dirty="0">
                <a:latin typeface="Verdana"/>
                <a:cs typeface="Verdana"/>
              </a:rPr>
              <a:t> </a:t>
            </a:r>
            <a:r>
              <a:rPr sz="1900" spc="-5" dirty="0">
                <a:latin typeface="Verdana"/>
                <a:cs typeface="Verdana"/>
              </a:rPr>
              <a:t>уклоњеним</a:t>
            </a:r>
            <a:endParaRPr sz="1900">
              <a:latin typeface="Verdana"/>
              <a:cs typeface="Verdana"/>
            </a:endParaRPr>
          </a:p>
          <a:p>
            <a:pPr marL="302260">
              <a:lnSpc>
                <a:spcPts val="1825"/>
              </a:lnSpc>
              <a:tabLst>
                <a:tab pos="8226425" algn="l"/>
              </a:tabLst>
            </a:pPr>
            <a:r>
              <a:rPr sz="1900" strike="sngStrike" spc="-5" dirty="0">
                <a:latin typeface="Times New Roman"/>
                <a:cs typeface="Times New Roman"/>
              </a:rPr>
              <a:t>  </a:t>
            </a:r>
            <a:r>
              <a:rPr sz="1900" strike="sngStrike" spc="-10" dirty="0">
                <a:latin typeface="Times New Roman"/>
                <a:cs typeface="Times New Roman"/>
              </a:rPr>
              <a:t> </a:t>
            </a:r>
            <a:r>
              <a:rPr sz="1900" strike="sngStrike" spc="-10" dirty="0">
                <a:latin typeface="Verdana"/>
                <a:cs typeface="Verdana"/>
              </a:rPr>
              <a:t>надбубрежним </a:t>
            </a:r>
            <a:r>
              <a:rPr sz="1900" strike="sngStrike" spc="-5" dirty="0">
                <a:latin typeface="Verdana"/>
                <a:cs typeface="Verdana"/>
              </a:rPr>
              <a:t>жлездама чак на </a:t>
            </a:r>
            <a:r>
              <a:rPr sz="1900" strike="sngStrike" spc="-10" dirty="0">
                <a:latin typeface="Verdana"/>
                <a:cs typeface="Verdana"/>
              </a:rPr>
              <a:t>благе</a:t>
            </a:r>
            <a:r>
              <a:rPr sz="1900" strike="sngStrike" spc="25" dirty="0">
                <a:latin typeface="Verdana"/>
                <a:cs typeface="Verdana"/>
              </a:rPr>
              <a:t> </a:t>
            </a:r>
            <a:r>
              <a:rPr sz="1900" strike="sngStrike" spc="-5" dirty="0">
                <a:latin typeface="Verdana"/>
                <a:cs typeface="Verdana"/>
              </a:rPr>
              <a:t>инфламаторне	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76731" y="6226555"/>
            <a:ext cx="1301750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10" dirty="0">
                <a:latin typeface="Verdana"/>
                <a:cs typeface="Verdana"/>
              </a:rPr>
              <a:t>стимулусе</a:t>
            </a:r>
            <a:endParaRPr sz="19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235188" y="6278067"/>
            <a:ext cx="22097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5" dirty="0">
                <a:latin typeface="Verdana"/>
                <a:cs typeface="Verdana"/>
              </a:rPr>
              <a:t>16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53592" y="878789"/>
            <a:ext cx="2860040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spc="-5" dirty="0"/>
              <a:t>ПРИНЦИПИ</a:t>
            </a:r>
            <a:endParaRPr sz="3800"/>
          </a:p>
        </p:txBody>
      </p:sp>
      <p:sp>
        <p:nvSpPr>
          <p:cNvPr id="5" name="object 5"/>
          <p:cNvSpPr txBox="1"/>
          <p:nvPr/>
        </p:nvSpPr>
        <p:spPr>
          <a:xfrm>
            <a:off x="645668" y="2027047"/>
            <a:ext cx="7733665" cy="38671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81965" indent="-469265">
              <a:lnSpc>
                <a:spcPts val="2160"/>
              </a:lnSpc>
              <a:spcBef>
                <a:spcPts val="10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000" spc="-5" dirty="0">
                <a:latin typeface="Verdana"/>
                <a:cs typeface="Verdana"/>
              </a:rPr>
              <a:t>Појединачна, чак </a:t>
            </a:r>
            <a:r>
              <a:rPr sz="2000" dirty="0">
                <a:latin typeface="Verdana"/>
                <a:cs typeface="Verdana"/>
              </a:rPr>
              <a:t>и </a:t>
            </a:r>
            <a:r>
              <a:rPr sz="2000" spc="-5" dirty="0">
                <a:latin typeface="Verdana"/>
                <a:cs typeface="Verdana"/>
              </a:rPr>
              <a:t>веома </a:t>
            </a:r>
            <a:r>
              <a:rPr sz="2000" dirty="0">
                <a:latin typeface="Verdana"/>
                <a:cs typeface="Verdana"/>
              </a:rPr>
              <a:t>висока</a:t>
            </a:r>
            <a:r>
              <a:rPr sz="2000" spc="-90" dirty="0">
                <a:latin typeface="Verdana"/>
                <a:cs typeface="Verdana"/>
              </a:rPr>
              <a:t> </a:t>
            </a:r>
            <a:r>
              <a:rPr sz="2000" dirty="0">
                <a:latin typeface="Verdana"/>
                <a:cs typeface="Verdana"/>
              </a:rPr>
              <a:t>доза</a:t>
            </a:r>
            <a:endParaRPr sz="2000">
              <a:latin typeface="Verdana"/>
              <a:cs typeface="Verdana"/>
            </a:endParaRPr>
          </a:p>
          <a:p>
            <a:pPr marL="481965">
              <a:lnSpc>
                <a:spcPts val="2160"/>
              </a:lnSpc>
            </a:pPr>
            <a:r>
              <a:rPr sz="2000" spc="-5" dirty="0">
                <a:latin typeface="Verdana"/>
                <a:cs typeface="Verdana"/>
              </a:rPr>
              <a:t>кортикостероида, практично, нема штетне</a:t>
            </a:r>
            <a:r>
              <a:rPr sz="2000" spc="-55" dirty="0">
                <a:latin typeface="Verdana"/>
                <a:cs typeface="Verdana"/>
              </a:rPr>
              <a:t> </a:t>
            </a:r>
            <a:r>
              <a:rPr sz="2000" spc="-5" dirty="0">
                <a:latin typeface="Verdana"/>
                <a:cs typeface="Verdana"/>
              </a:rPr>
              <a:t>последице.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L="481965" indent="-469265">
              <a:lnSpc>
                <a:spcPts val="216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000" dirty="0">
                <a:latin typeface="Verdana"/>
                <a:cs typeface="Verdana"/>
              </a:rPr>
              <a:t>Краткотрајна </a:t>
            </a:r>
            <a:r>
              <a:rPr sz="2000" spc="-5" dirty="0">
                <a:latin typeface="Verdana"/>
                <a:cs typeface="Verdana"/>
              </a:rPr>
              <a:t>терапија (до недељу </a:t>
            </a:r>
            <a:r>
              <a:rPr sz="2000" dirty="0">
                <a:latin typeface="Verdana"/>
                <a:cs typeface="Verdana"/>
              </a:rPr>
              <a:t>дана), </a:t>
            </a:r>
            <a:r>
              <a:rPr sz="2000" spc="-5" dirty="0">
                <a:latin typeface="Verdana"/>
                <a:cs typeface="Verdana"/>
              </a:rPr>
              <a:t>чак</a:t>
            </a:r>
            <a:r>
              <a:rPr sz="2000" spc="-114" dirty="0">
                <a:latin typeface="Verdana"/>
                <a:cs typeface="Verdana"/>
              </a:rPr>
              <a:t> </a:t>
            </a:r>
            <a:r>
              <a:rPr sz="2000" dirty="0">
                <a:latin typeface="Verdana"/>
                <a:cs typeface="Verdana"/>
              </a:rPr>
              <a:t>и</a:t>
            </a:r>
            <a:endParaRPr sz="2000">
              <a:latin typeface="Verdana"/>
              <a:cs typeface="Verdana"/>
            </a:endParaRPr>
          </a:p>
          <a:p>
            <a:pPr marL="481965" marR="80645">
              <a:lnSpc>
                <a:spcPct val="80000"/>
              </a:lnSpc>
              <a:spcBef>
                <a:spcPts val="240"/>
              </a:spcBef>
            </a:pPr>
            <a:r>
              <a:rPr sz="2000" dirty="0">
                <a:latin typeface="Verdana"/>
                <a:cs typeface="Verdana"/>
              </a:rPr>
              <a:t>високим </a:t>
            </a:r>
            <a:r>
              <a:rPr sz="2000" spc="-5" dirty="0">
                <a:latin typeface="Verdana"/>
                <a:cs typeface="Verdana"/>
              </a:rPr>
              <a:t>дозама, </a:t>
            </a:r>
            <a:r>
              <a:rPr sz="2000" dirty="0">
                <a:latin typeface="Verdana"/>
                <a:cs typeface="Verdana"/>
              </a:rPr>
              <a:t>добро се </a:t>
            </a:r>
            <a:r>
              <a:rPr sz="2000" spc="-5" dirty="0">
                <a:latin typeface="Verdana"/>
                <a:cs typeface="Verdana"/>
              </a:rPr>
              <a:t>толерише, </a:t>
            </a:r>
            <a:r>
              <a:rPr sz="2000" dirty="0">
                <a:latin typeface="Verdana"/>
                <a:cs typeface="Verdana"/>
              </a:rPr>
              <a:t>под условом да  не </a:t>
            </a:r>
            <a:r>
              <a:rPr sz="2000" spc="-5" dirty="0">
                <a:latin typeface="Verdana"/>
                <a:cs typeface="Verdana"/>
              </a:rPr>
              <a:t>постоје </a:t>
            </a:r>
            <a:r>
              <a:rPr sz="2000" dirty="0">
                <a:latin typeface="Verdana"/>
                <a:cs typeface="Verdana"/>
              </a:rPr>
              <a:t>специфичне </a:t>
            </a:r>
            <a:r>
              <a:rPr sz="2000" spc="-5" dirty="0">
                <a:latin typeface="Verdana"/>
                <a:cs typeface="Verdana"/>
              </a:rPr>
              <a:t>контраиндикације за</a:t>
            </a:r>
            <a:r>
              <a:rPr sz="2000" spc="-165" dirty="0">
                <a:latin typeface="Verdana"/>
                <a:cs typeface="Verdana"/>
              </a:rPr>
              <a:t> </a:t>
            </a:r>
            <a:r>
              <a:rPr sz="2000" spc="-5" dirty="0">
                <a:latin typeface="Verdana"/>
                <a:cs typeface="Verdana"/>
              </a:rPr>
              <a:t>примену  </a:t>
            </a:r>
            <a:r>
              <a:rPr sz="2000" dirty="0">
                <a:latin typeface="Verdana"/>
                <a:cs typeface="Verdana"/>
              </a:rPr>
              <a:t>лека.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50">
              <a:latin typeface="Times New Roman"/>
              <a:cs typeface="Times New Roman"/>
            </a:endParaRPr>
          </a:p>
          <a:p>
            <a:pPr marL="481965" indent="-469265">
              <a:lnSpc>
                <a:spcPts val="216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000" spc="-5" dirty="0">
                <a:latin typeface="Verdana"/>
                <a:cs typeface="Verdana"/>
              </a:rPr>
              <a:t>Уколико терапија траје </a:t>
            </a:r>
            <a:r>
              <a:rPr sz="2000" dirty="0">
                <a:latin typeface="Verdana"/>
                <a:cs typeface="Verdana"/>
              </a:rPr>
              <a:t>дуже од </a:t>
            </a:r>
            <a:r>
              <a:rPr sz="2000" spc="-5" dirty="0">
                <a:latin typeface="Verdana"/>
                <a:cs typeface="Verdana"/>
              </a:rPr>
              <a:t>недељу</a:t>
            </a:r>
            <a:r>
              <a:rPr sz="2000" spc="-135" dirty="0">
                <a:latin typeface="Verdana"/>
                <a:cs typeface="Verdana"/>
              </a:rPr>
              <a:t> </a:t>
            </a:r>
            <a:r>
              <a:rPr sz="2000" dirty="0">
                <a:latin typeface="Verdana"/>
                <a:cs typeface="Verdana"/>
              </a:rPr>
              <a:t>дана</a:t>
            </a:r>
            <a:endParaRPr sz="2000">
              <a:latin typeface="Verdana"/>
              <a:cs typeface="Verdana"/>
            </a:endParaRPr>
          </a:p>
          <a:p>
            <a:pPr marL="481965">
              <a:lnSpc>
                <a:spcPts val="2160"/>
              </a:lnSpc>
            </a:pPr>
            <a:r>
              <a:rPr sz="2000" spc="-5" dirty="0">
                <a:latin typeface="Verdana"/>
                <a:cs typeface="Verdana"/>
              </a:rPr>
              <a:t>нежељени ефекти </a:t>
            </a:r>
            <a:r>
              <a:rPr sz="2000" dirty="0">
                <a:latin typeface="Verdana"/>
                <a:cs typeface="Verdana"/>
              </a:rPr>
              <a:t>су </a:t>
            </a:r>
            <a:r>
              <a:rPr sz="2000" spc="-5" dirty="0">
                <a:latin typeface="Verdana"/>
                <a:cs typeface="Verdana"/>
              </a:rPr>
              <a:t>временски </a:t>
            </a:r>
            <a:r>
              <a:rPr sz="2000" dirty="0">
                <a:latin typeface="Verdana"/>
                <a:cs typeface="Verdana"/>
              </a:rPr>
              <a:t>и дозно</a:t>
            </a:r>
            <a:r>
              <a:rPr sz="2000" spc="-125" dirty="0">
                <a:latin typeface="Verdana"/>
                <a:cs typeface="Verdana"/>
              </a:rPr>
              <a:t> </a:t>
            </a:r>
            <a:r>
              <a:rPr sz="2000" spc="-5" dirty="0">
                <a:latin typeface="Verdana"/>
                <a:cs typeface="Verdana"/>
              </a:rPr>
              <a:t>зависни.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481965" marR="283845" indent="-469265">
              <a:lnSpc>
                <a:spcPct val="8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000" spc="-5" dirty="0">
                <a:latin typeface="Verdana"/>
                <a:cs typeface="Verdana"/>
              </a:rPr>
              <a:t>Нежељена дејства се </a:t>
            </a:r>
            <a:r>
              <a:rPr sz="2000" dirty="0">
                <a:latin typeface="Verdana"/>
                <a:cs typeface="Verdana"/>
              </a:rPr>
              <a:t>не </a:t>
            </a:r>
            <a:r>
              <a:rPr sz="2000" spc="-5" dirty="0">
                <a:latin typeface="Verdana"/>
                <a:cs typeface="Verdana"/>
              </a:rPr>
              <a:t>јављају </a:t>
            </a:r>
            <a:r>
              <a:rPr sz="2000" dirty="0">
                <a:latin typeface="Verdana"/>
                <a:cs typeface="Verdana"/>
              </a:rPr>
              <a:t>у </a:t>
            </a:r>
            <a:r>
              <a:rPr sz="2000" spc="-5" dirty="0">
                <a:latin typeface="Verdana"/>
                <a:cs typeface="Verdana"/>
              </a:rPr>
              <a:t>супституционој  терапији </a:t>
            </a:r>
            <a:r>
              <a:rPr sz="2000" dirty="0">
                <a:latin typeface="Verdana"/>
                <a:cs typeface="Verdana"/>
              </a:rPr>
              <a:t>-физиолошке дозе до 7.5 </a:t>
            </a:r>
            <a:r>
              <a:rPr sz="2000" spc="-5" dirty="0">
                <a:latin typeface="Verdana"/>
                <a:cs typeface="Verdana"/>
              </a:rPr>
              <a:t>мг</a:t>
            </a:r>
            <a:r>
              <a:rPr sz="2000" spc="-170" dirty="0">
                <a:latin typeface="Verdana"/>
                <a:cs typeface="Verdana"/>
              </a:rPr>
              <a:t> </a:t>
            </a:r>
            <a:r>
              <a:rPr sz="2000" dirty="0">
                <a:latin typeface="Verdana"/>
                <a:cs typeface="Verdana"/>
              </a:rPr>
              <a:t>преднизолона  на дан (или </a:t>
            </a:r>
            <a:r>
              <a:rPr sz="2000" spc="-5" dirty="0">
                <a:latin typeface="Verdana"/>
                <a:cs typeface="Verdana"/>
              </a:rPr>
              <a:t>еквивалентна </a:t>
            </a:r>
            <a:r>
              <a:rPr sz="2000" dirty="0">
                <a:latin typeface="Verdana"/>
                <a:cs typeface="Verdana"/>
              </a:rPr>
              <a:t>доза другог</a:t>
            </a:r>
            <a:r>
              <a:rPr sz="2000" spc="-185" dirty="0">
                <a:latin typeface="Verdana"/>
                <a:cs typeface="Verdana"/>
              </a:rPr>
              <a:t> </a:t>
            </a:r>
            <a:r>
              <a:rPr sz="2000" spc="-5" dirty="0">
                <a:latin typeface="Verdana"/>
                <a:cs typeface="Verdana"/>
              </a:rPr>
              <a:t>препарата).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235188" y="6278067"/>
            <a:ext cx="22097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5" dirty="0">
                <a:latin typeface="Verdana"/>
                <a:cs typeface="Verdana"/>
              </a:rPr>
              <a:t>17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423163"/>
            <a:ext cx="2884170" cy="543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400" b="1" spc="-10" dirty="0">
                <a:latin typeface="Verdana"/>
                <a:cs typeface="Verdana"/>
              </a:rPr>
              <a:t>ПРИНЦИПИ</a:t>
            </a:r>
            <a:endParaRPr sz="34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45668" y="1782902"/>
            <a:ext cx="7792720" cy="26422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06705" indent="-294005">
              <a:lnSpc>
                <a:spcPct val="100000"/>
              </a:lnSpc>
              <a:spcBef>
                <a:spcPts val="105"/>
              </a:spcBef>
              <a:buFont typeface="Verdana"/>
              <a:buChar char="•"/>
              <a:tabLst>
                <a:tab pos="307340" algn="l"/>
              </a:tabLst>
            </a:pPr>
            <a:r>
              <a:rPr sz="2600" b="1" dirty="0">
                <a:latin typeface="Verdana"/>
                <a:cs typeface="Verdana"/>
              </a:rPr>
              <a:t>Нежељена </a:t>
            </a:r>
            <a:r>
              <a:rPr sz="2600" b="1" spc="-5" dirty="0">
                <a:latin typeface="Verdana"/>
                <a:cs typeface="Verdana"/>
              </a:rPr>
              <a:t>дејства </a:t>
            </a:r>
            <a:r>
              <a:rPr sz="2600" b="1" dirty="0">
                <a:latin typeface="Verdana"/>
                <a:cs typeface="Verdana"/>
              </a:rPr>
              <a:t>настала</a:t>
            </a:r>
            <a:r>
              <a:rPr sz="2600" b="1" spc="-90" dirty="0">
                <a:latin typeface="Verdana"/>
                <a:cs typeface="Verdana"/>
              </a:rPr>
              <a:t> </a:t>
            </a:r>
            <a:r>
              <a:rPr sz="2600" b="1" dirty="0">
                <a:latin typeface="Verdana"/>
                <a:cs typeface="Verdana"/>
              </a:rPr>
              <a:t>због</a:t>
            </a:r>
            <a:r>
              <a:rPr sz="2600" dirty="0">
                <a:latin typeface="Verdana"/>
                <a:cs typeface="Verdana"/>
              </a:rPr>
              <a:t>:</a:t>
            </a:r>
            <a:endParaRPr sz="26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750">
              <a:latin typeface="Times New Roman"/>
              <a:cs typeface="Times New Roman"/>
            </a:endParaRPr>
          </a:p>
          <a:p>
            <a:pPr marL="481965" marR="5080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600" dirty="0">
                <a:latin typeface="Verdana"/>
                <a:cs typeface="Verdana"/>
              </a:rPr>
              <a:t>- континуиране </a:t>
            </a:r>
            <a:r>
              <a:rPr sz="2600" spc="-5" dirty="0">
                <a:latin typeface="Verdana"/>
                <a:cs typeface="Verdana"/>
              </a:rPr>
              <a:t>примене  супрафизиолошких </a:t>
            </a:r>
            <a:r>
              <a:rPr sz="2600" dirty="0">
                <a:latin typeface="Verdana"/>
                <a:cs typeface="Verdana"/>
              </a:rPr>
              <a:t>доза</a:t>
            </a:r>
            <a:r>
              <a:rPr sz="2600" spc="-70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кортикостероида</a:t>
            </a:r>
            <a:endParaRPr sz="2600">
              <a:latin typeface="Verdana"/>
              <a:cs typeface="Verdana"/>
            </a:endParaRPr>
          </a:p>
          <a:p>
            <a:pPr marL="481965" marR="1912620" indent="-469265">
              <a:lnSpc>
                <a:spcPct val="100000"/>
              </a:lnSpc>
              <a:spcBef>
                <a:spcPts val="62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600" dirty="0">
                <a:latin typeface="Verdana"/>
                <a:cs typeface="Verdana"/>
              </a:rPr>
              <a:t>- </a:t>
            </a:r>
            <a:r>
              <a:rPr sz="2600" spc="-5" dirty="0">
                <a:latin typeface="Verdana"/>
                <a:cs typeface="Verdana"/>
              </a:rPr>
              <a:t>изненадног прекида терапије  стероидима</a:t>
            </a:r>
            <a:endParaRPr sz="26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6900" y="5429199"/>
            <a:ext cx="7950200" cy="819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294005">
              <a:lnSpc>
                <a:spcPct val="100000"/>
              </a:lnSpc>
              <a:spcBef>
                <a:spcPts val="100"/>
              </a:spcBef>
              <a:buChar char="•"/>
              <a:tabLst>
                <a:tab pos="355600" algn="l"/>
              </a:tabLst>
            </a:pPr>
            <a:r>
              <a:rPr sz="2600" spc="-5" dirty="0">
                <a:latin typeface="Verdana"/>
                <a:cs typeface="Verdana"/>
              </a:rPr>
              <a:t>Неки </a:t>
            </a:r>
            <a:r>
              <a:rPr sz="2600" dirty="0">
                <a:latin typeface="Verdana"/>
                <a:cs typeface="Verdana"/>
              </a:rPr>
              <a:t>од </a:t>
            </a:r>
            <a:r>
              <a:rPr sz="2600" spc="-5" dirty="0">
                <a:latin typeface="Verdana"/>
                <a:cs typeface="Verdana"/>
              </a:rPr>
              <a:t>нежељених </a:t>
            </a:r>
            <a:r>
              <a:rPr sz="2600" dirty="0">
                <a:latin typeface="Verdana"/>
                <a:cs typeface="Verdana"/>
              </a:rPr>
              <a:t>ефеката, </a:t>
            </a:r>
            <a:r>
              <a:rPr sz="2600" spc="-5" dirty="0">
                <a:latin typeface="Verdana"/>
                <a:cs typeface="Verdana"/>
              </a:rPr>
              <a:t>из</a:t>
            </a:r>
            <a:r>
              <a:rPr sz="2600" spc="-50" dirty="0">
                <a:latin typeface="Verdana"/>
                <a:cs typeface="Verdana"/>
              </a:rPr>
              <a:t> </a:t>
            </a:r>
            <a:r>
              <a:rPr sz="2600" dirty="0">
                <a:latin typeface="Verdana"/>
                <a:cs typeface="Verdana"/>
              </a:rPr>
              <a:t>обе</a:t>
            </a:r>
            <a:endParaRPr sz="26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530225" algn="l"/>
                <a:tab pos="7936865" algn="l"/>
              </a:tabLst>
            </a:pPr>
            <a:r>
              <a:rPr sz="2600" u="sng" dirty="0">
                <a:uFill>
                  <a:solidFill>
                    <a:srgbClr val="CC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600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категорије, </a:t>
            </a:r>
            <a:r>
              <a:rPr sz="2600" u="sng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могу </a:t>
            </a:r>
            <a:r>
              <a:rPr sz="2600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бити </a:t>
            </a:r>
            <a:r>
              <a:rPr sz="2600" u="sng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веома </a:t>
            </a:r>
            <a:r>
              <a:rPr sz="2600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тешки </a:t>
            </a:r>
            <a:r>
              <a:rPr sz="2600" u="sng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и</a:t>
            </a:r>
            <a:r>
              <a:rPr sz="2600" u="sng" spc="-110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 </a:t>
            </a:r>
            <a:r>
              <a:rPr sz="2600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по	</a:t>
            </a:r>
            <a:endParaRPr sz="26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15060" y="6221984"/>
            <a:ext cx="2384425" cy="422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dirty="0">
                <a:latin typeface="Verdana"/>
                <a:cs typeface="Verdana"/>
              </a:rPr>
              <a:t>живот</a:t>
            </a:r>
            <a:r>
              <a:rPr sz="2600" spc="-100" dirty="0">
                <a:latin typeface="Verdana"/>
                <a:cs typeface="Verdana"/>
              </a:rPr>
              <a:t> </a:t>
            </a:r>
            <a:r>
              <a:rPr sz="2600" dirty="0">
                <a:latin typeface="Verdana"/>
                <a:cs typeface="Verdana"/>
              </a:rPr>
              <a:t>опасни</a:t>
            </a:r>
            <a:endParaRPr sz="26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235188" y="6278067"/>
            <a:ext cx="22097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5" dirty="0">
                <a:latin typeface="Verdana"/>
                <a:cs typeface="Verdana"/>
              </a:rPr>
              <a:t>18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59740" y="732790"/>
            <a:ext cx="795210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Verdana"/>
                <a:cs typeface="Verdana"/>
              </a:rPr>
              <a:t>Безбедност примене</a:t>
            </a:r>
            <a:r>
              <a:rPr sz="2800" b="1" spc="25" dirty="0">
                <a:latin typeface="Verdana"/>
                <a:cs typeface="Verdana"/>
              </a:rPr>
              <a:t> </a:t>
            </a:r>
            <a:r>
              <a:rPr sz="2800" b="1" spc="-10" dirty="0">
                <a:latin typeface="Verdana"/>
                <a:cs typeface="Verdana"/>
              </a:rPr>
              <a:t>глукокортикоида</a:t>
            </a:r>
            <a:endParaRPr sz="28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7340" y="1799666"/>
            <a:ext cx="8516620" cy="434721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481965" marR="445770" indent="-469265">
              <a:lnSpc>
                <a:spcPts val="2270"/>
              </a:lnSpc>
              <a:spcBef>
                <a:spcPts val="38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Изузев </a:t>
            </a:r>
            <a:r>
              <a:rPr sz="2100" dirty="0">
                <a:latin typeface="Verdana"/>
                <a:cs typeface="Verdana"/>
              </a:rPr>
              <a:t>код </a:t>
            </a:r>
            <a:r>
              <a:rPr sz="2100" spc="-5" dirty="0">
                <a:latin typeface="Verdana"/>
                <a:cs typeface="Verdana"/>
              </a:rPr>
              <a:t>пацијената </a:t>
            </a:r>
            <a:r>
              <a:rPr sz="2100" dirty="0">
                <a:latin typeface="Verdana"/>
                <a:cs typeface="Verdana"/>
              </a:rPr>
              <a:t>који </a:t>
            </a:r>
            <a:r>
              <a:rPr sz="2100" spc="-5" dirty="0">
                <a:latin typeface="Verdana"/>
                <a:cs typeface="Verdana"/>
              </a:rPr>
              <a:t>примају супституциону  терапију, глукокортикоиди представљају палијативну  терапију, </a:t>
            </a:r>
            <a:r>
              <a:rPr sz="2100" dirty="0">
                <a:latin typeface="Verdana"/>
                <a:cs typeface="Verdana"/>
              </a:rPr>
              <a:t>која </a:t>
            </a:r>
            <a:r>
              <a:rPr sz="2100" spc="-5" dirty="0">
                <a:latin typeface="Verdana"/>
                <a:cs typeface="Verdana"/>
              </a:rPr>
              <a:t>се заснива </a:t>
            </a:r>
            <a:r>
              <a:rPr sz="2100" dirty="0">
                <a:latin typeface="Verdana"/>
                <a:cs typeface="Verdana"/>
              </a:rPr>
              <a:t>на </a:t>
            </a:r>
            <a:r>
              <a:rPr sz="2100" spc="-5" dirty="0">
                <a:latin typeface="Verdana"/>
                <a:cs typeface="Verdana"/>
              </a:rPr>
              <a:t>антиинфламаторним </a:t>
            </a:r>
            <a:r>
              <a:rPr sz="2100" dirty="0">
                <a:latin typeface="Verdana"/>
                <a:cs typeface="Verdana"/>
              </a:rPr>
              <a:t>и  </a:t>
            </a:r>
            <a:r>
              <a:rPr sz="2100" spc="-5" dirty="0">
                <a:latin typeface="Verdana"/>
                <a:cs typeface="Verdana"/>
              </a:rPr>
              <a:t>имуносупресивним</a:t>
            </a:r>
            <a:r>
              <a:rPr sz="2100" spc="-1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ефектима</a:t>
            </a:r>
            <a:endParaRPr sz="21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CC0000"/>
              </a:buClr>
              <a:buFont typeface="Wingdings"/>
              <a:buChar char=""/>
            </a:pPr>
            <a:endParaRPr sz="2800">
              <a:latin typeface="Times New Roman"/>
              <a:cs typeface="Times New Roman"/>
            </a:endParaRPr>
          </a:p>
          <a:p>
            <a:pPr marL="481965" marR="395605" indent="-469265">
              <a:lnSpc>
                <a:spcPts val="227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Узимајући </a:t>
            </a:r>
            <a:r>
              <a:rPr sz="2100" dirty="0">
                <a:latin typeface="Verdana"/>
                <a:cs typeface="Verdana"/>
              </a:rPr>
              <a:t>у </a:t>
            </a:r>
            <a:r>
              <a:rPr sz="2100" spc="-5" dirty="0">
                <a:latin typeface="Verdana"/>
                <a:cs typeface="Verdana"/>
              </a:rPr>
              <a:t>обзир број </a:t>
            </a:r>
            <a:r>
              <a:rPr sz="2100" dirty="0">
                <a:latin typeface="Verdana"/>
                <a:cs typeface="Verdana"/>
              </a:rPr>
              <a:t>и </a:t>
            </a:r>
            <a:r>
              <a:rPr sz="2100" spc="-5" dirty="0">
                <a:latin typeface="Verdana"/>
                <a:cs typeface="Verdana"/>
              </a:rPr>
              <a:t>тежину нежељених ефеката,  </a:t>
            </a:r>
            <a:r>
              <a:rPr sz="2100" dirty="0">
                <a:latin typeface="Verdana"/>
                <a:cs typeface="Verdana"/>
              </a:rPr>
              <a:t>одлука о увођењу </a:t>
            </a:r>
            <a:r>
              <a:rPr sz="2100" spc="-5" dirty="0">
                <a:latin typeface="Verdana"/>
                <a:cs typeface="Verdana"/>
              </a:rPr>
              <a:t>глукокортикоида </a:t>
            </a:r>
            <a:r>
              <a:rPr sz="2100" dirty="0">
                <a:latin typeface="Verdana"/>
                <a:cs typeface="Verdana"/>
              </a:rPr>
              <a:t>увек</a:t>
            </a:r>
            <a:r>
              <a:rPr sz="2100" spc="-12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захтева</a:t>
            </a:r>
            <a:endParaRPr sz="2100">
              <a:latin typeface="Verdana"/>
              <a:cs typeface="Verdana"/>
            </a:endParaRPr>
          </a:p>
          <a:p>
            <a:pPr marL="481965">
              <a:lnSpc>
                <a:spcPts val="2105"/>
              </a:lnSpc>
            </a:pPr>
            <a:r>
              <a:rPr sz="2100" spc="-5" dirty="0">
                <a:latin typeface="Verdana"/>
                <a:cs typeface="Verdana"/>
              </a:rPr>
              <a:t>брижљиво разматрање релативних ризика </a:t>
            </a:r>
            <a:r>
              <a:rPr sz="2100" dirty="0">
                <a:latin typeface="Verdana"/>
                <a:cs typeface="Verdana"/>
              </a:rPr>
              <a:t>и </a:t>
            </a:r>
            <a:r>
              <a:rPr sz="2100" spc="-5" dirty="0">
                <a:latin typeface="Verdana"/>
                <a:cs typeface="Verdana"/>
              </a:rPr>
              <a:t>користи</a:t>
            </a:r>
            <a:r>
              <a:rPr sz="2100" spc="-10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код</a:t>
            </a:r>
            <a:endParaRPr sz="2100">
              <a:latin typeface="Verdana"/>
              <a:cs typeface="Verdana"/>
            </a:endParaRPr>
          </a:p>
          <a:p>
            <a:pPr marL="481965">
              <a:lnSpc>
                <a:spcPts val="2395"/>
              </a:lnSpc>
            </a:pPr>
            <a:r>
              <a:rPr sz="2100" spc="-5" dirty="0">
                <a:latin typeface="Verdana"/>
                <a:cs typeface="Verdana"/>
              </a:rPr>
              <a:t>сваког</a:t>
            </a:r>
            <a:r>
              <a:rPr sz="2100" spc="-1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пацијента</a:t>
            </a:r>
            <a:endParaRPr sz="21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850">
              <a:latin typeface="Times New Roman"/>
              <a:cs typeface="Times New Roman"/>
            </a:endParaRPr>
          </a:p>
          <a:p>
            <a:pPr marL="481965" marR="225425" indent="-469265">
              <a:lnSpc>
                <a:spcPts val="227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Појединачна </a:t>
            </a:r>
            <a:r>
              <a:rPr sz="2100" dirty="0">
                <a:latin typeface="Verdana"/>
                <a:cs typeface="Verdana"/>
              </a:rPr>
              <a:t>доза </a:t>
            </a:r>
            <a:r>
              <a:rPr sz="2100" spc="-5" dirty="0">
                <a:latin typeface="Verdana"/>
                <a:cs typeface="Verdana"/>
              </a:rPr>
              <a:t>глукокортикоида, чак </a:t>
            </a:r>
            <a:r>
              <a:rPr sz="2100" dirty="0">
                <a:latin typeface="Verdana"/>
                <a:cs typeface="Verdana"/>
              </a:rPr>
              <a:t>и врло велика,  </a:t>
            </a:r>
            <a:r>
              <a:rPr sz="2100" spc="-5" dirty="0">
                <a:latin typeface="Verdana"/>
                <a:cs typeface="Verdana"/>
              </a:rPr>
              <a:t>суштински је </a:t>
            </a:r>
            <a:r>
              <a:rPr sz="2100" dirty="0">
                <a:latin typeface="Verdana"/>
                <a:cs typeface="Verdana"/>
              </a:rPr>
              <a:t>лишена штетних </a:t>
            </a:r>
            <a:r>
              <a:rPr sz="2100" spc="-5" dirty="0">
                <a:latin typeface="Verdana"/>
                <a:cs typeface="Verdana"/>
              </a:rPr>
              <a:t>ефеката, </a:t>
            </a:r>
            <a:r>
              <a:rPr sz="2100" dirty="0">
                <a:latin typeface="Verdana"/>
                <a:cs typeface="Verdana"/>
              </a:rPr>
              <a:t>и</a:t>
            </a:r>
            <a:r>
              <a:rPr sz="2100" spc="-7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није</a:t>
            </a:r>
            <a:endParaRPr sz="2100">
              <a:latin typeface="Verdana"/>
              <a:cs typeface="Verdana"/>
            </a:endParaRPr>
          </a:p>
          <a:p>
            <a:pPr marL="481965">
              <a:lnSpc>
                <a:spcPts val="2105"/>
              </a:lnSpc>
            </a:pPr>
            <a:r>
              <a:rPr sz="2100" spc="-5" dirty="0">
                <a:latin typeface="Verdana"/>
                <a:cs typeface="Verdana"/>
              </a:rPr>
              <a:t>вероватно </a:t>
            </a:r>
            <a:r>
              <a:rPr sz="2100" dirty="0">
                <a:latin typeface="Verdana"/>
                <a:cs typeface="Verdana"/>
              </a:rPr>
              <a:t>да ће кратак </a:t>
            </a:r>
            <a:r>
              <a:rPr sz="2100" spc="-5" dirty="0">
                <a:latin typeface="Verdana"/>
                <a:cs typeface="Verdana"/>
              </a:rPr>
              <a:t>третман, </a:t>
            </a:r>
            <a:r>
              <a:rPr sz="2100" dirty="0">
                <a:latin typeface="Verdana"/>
                <a:cs typeface="Verdana"/>
              </a:rPr>
              <a:t>до </a:t>
            </a:r>
            <a:r>
              <a:rPr sz="2100" spc="-5" dirty="0">
                <a:latin typeface="Verdana"/>
                <a:cs typeface="Verdana"/>
              </a:rPr>
              <a:t>седам</a:t>
            </a:r>
            <a:r>
              <a:rPr sz="2100" spc="-60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дана,</a:t>
            </a:r>
            <a:endParaRPr sz="2100">
              <a:latin typeface="Verdana"/>
              <a:cs typeface="Verdana"/>
            </a:endParaRPr>
          </a:p>
          <a:p>
            <a:pPr marL="481965">
              <a:lnSpc>
                <a:spcPts val="2395"/>
              </a:lnSpc>
            </a:pPr>
            <a:r>
              <a:rPr sz="2100" spc="-5" dirty="0">
                <a:latin typeface="Verdana"/>
                <a:cs typeface="Verdana"/>
              </a:rPr>
              <a:t>узроковати штету </a:t>
            </a:r>
            <a:r>
              <a:rPr sz="2100" dirty="0">
                <a:latin typeface="Verdana"/>
                <a:cs typeface="Verdana"/>
              </a:rPr>
              <a:t>уколико </a:t>
            </a:r>
            <a:r>
              <a:rPr sz="2100" spc="-5" dirty="0">
                <a:latin typeface="Verdana"/>
                <a:cs typeface="Verdana"/>
              </a:rPr>
              <a:t>нема</a:t>
            </a:r>
            <a:r>
              <a:rPr sz="2100" spc="-8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специфичних</a:t>
            </a:r>
            <a:endParaRPr sz="21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6731" y="6089396"/>
            <a:ext cx="256476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spc="-5" dirty="0">
                <a:latin typeface="Verdana"/>
                <a:cs typeface="Verdana"/>
              </a:rPr>
              <a:t>контраиндикација</a:t>
            </a:r>
            <a:endParaRPr sz="21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83540" y="1034237"/>
            <a:ext cx="795591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Verdana"/>
                <a:cs typeface="Verdana"/>
              </a:rPr>
              <a:t>Безбедност примене</a:t>
            </a:r>
            <a:r>
              <a:rPr sz="2800" b="1" spc="10" dirty="0">
                <a:latin typeface="Verdana"/>
                <a:cs typeface="Verdana"/>
              </a:rPr>
              <a:t> </a:t>
            </a:r>
            <a:r>
              <a:rPr sz="2800" b="1" spc="-5" dirty="0">
                <a:latin typeface="Verdana"/>
                <a:cs typeface="Verdana"/>
              </a:rPr>
              <a:t>глукокортикоида</a:t>
            </a:r>
            <a:endParaRPr sz="2800">
              <a:latin typeface="Verdana"/>
              <a:cs typeface="Verdan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19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307340" y="2179447"/>
            <a:ext cx="8204200" cy="3790950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481965" marR="450850" indent="-469265">
              <a:lnSpc>
                <a:spcPts val="2810"/>
              </a:lnSpc>
              <a:spcBef>
                <a:spcPts val="45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600" spc="-5" dirty="0">
                <a:latin typeface="Verdana"/>
                <a:cs typeface="Verdana"/>
              </a:rPr>
              <a:t>Када се примењују </a:t>
            </a:r>
            <a:r>
              <a:rPr sz="2600" dirty="0">
                <a:latin typeface="Verdana"/>
                <a:cs typeface="Verdana"/>
              </a:rPr>
              <a:t>дуже од </a:t>
            </a:r>
            <a:r>
              <a:rPr sz="2600" spc="-5" dirty="0">
                <a:latin typeface="Verdana"/>
                <a:cs typeface="Verdana"/>
              </a:rPr>
              <a:t>недељу дана,  </a:t>
            </a:r>
            <a:r>
              <a:rPr sz="2600" dirty="0">
                <a:latin typeface="Verdana"/>
                <a:cs typeface="Verdana"/>
              </a:rPr>
              <a:t>глукокортикоиди </a:t>
            </a:r>
            <a:r>
              <a:rPr sz="2600" spc="-5" dirty="0">
                <a:latin typeface="Verdana"/>
                <a:cs typeface="Verdana"/>
              </a:rPr>
              <a:t>изазивају </a:t>
            </a:r>
            <a:r>
              <a:rPr sz="2600" dirty="0">
                <a:latin typeface="Verdana"/>
                <a:cs typeface="Verdana"/>
              </a:rPr>
              <a:t>временски-и  дозно-зависна </a:t>
            </a:r>
            <a:r>
              <a:rPr sz="2600" spc="-5" dirty="0">
                <a:latin typeface="Verdana"/>
                <a:cs typeface="Verdana"/>
              </a:rPr>
              <a:t>нежељена</a:t>
            </a:r>
            <a:r>
              <a:rPr sz="2600" spc="-65" dirty="0">
                <a:latin typeface="Verdana"/>
                <a:cs typeface="Verdana"/>
              </a:rPr>
              <a:t> </a:t>
            </a:r>
            <a:r>
              <a:rPr sz="2600" dirty="0">
                <a:latin typeface="Verdana"/>
                <a:cs typeface="Verdana"/>
              </a:rPr>
              <a:t>дејства</a:t>
            </a:r>
            <a:endParaRPr sz="26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CC0000"/>
              </a:buClr>
              <a:buFont typeface="Wingdings"/>
              <a:buChar char=""/>
            </a:pPr>
            <a:endParaRPr sz="3200">
              <a:latin typeface="Times New Roman"/>
              <a:cs typeface="Times New Roman"/>
            </a:endParaRPr>
          </a:p>
          <a:p>
            <a:pPr marL="481965" indent="-469265">
              <a:lnSpc>
                <a:spcPts val="2965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600" spc="-5" dirty="0">
                <a:latin typeface="Verdana"/>
                <a:cs typeface="Verdana"/>
              </a:rPr>
              <a:t>Нагла </a:t>
            </a:r>
            <a:r>
              <a:rPr sz="2600" dirty="0">
                <a:latin typeface="Verdana"/>
                <a:cs typeface="Verdana"/>
              </a:rPr>
              <a:t>обустава ових лекова</a:t>
            </a:r>
            <a:r>
              <a:rPr sz="2600" spc="-105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након</a:t>
            </a:r>
            <a:endParaRPr sz="2600">
              <a:latin typeface="Verdana"/>
              <a:cs typeface="Verdana"/>
            </a:endParaRPr>
          </a:p>
          <a:p>
            <a:pPr marL="481965" marR="5080">
              <a:lnSpc>
                <a:spcPct val="90000"/>
              </a:lnSpc>
              <a:spcBef>
                <a:spcPts val="155"/>
              </a:spcBef>
            </a:pPr>
            <a:r>
              <a:rPr sz="2600" spc="-5" dirty="0">
                <a:latin typeface="Verdana"/>
                <a:cs typeface="Verdana"/>
              </a:rPr>
              <a:t>продужене примене </a:t>
            </a:r>
            <a:r>
              <a:rPr sz="2600" dirty="0">
                <a:latin typeface="Verdana"/>
                <a:cs typeface="Verdana"/>
              </a:rPr>
              <a:t>повезана </a:t>
            </a:r>
            <a:r>
              <a:rPr sz="2600" spc="-5" dirty="0">
                <a:latin typeface="Verdana"/>
                <a:cs typeface="Verdana"/>
              </a:rPr>
              <a:t>је са ризиком  </a:t>
            </a:r>
            <a:r>
              <a:rPr sz="2600" dirty="0">
                <a:latin typeface="Verdana"/>
                <a:cs typeface="Verdana"/>
              </a:rPr>
              <a:t>од адреналне </a:t>
            </a:r>
            <a:r>
              <a:rPr sz="2600" spc="-5" dirty="0">
                <a:latin typeface="Verdana"/>
                <a:cs typeface="Verdana"/>
              </a:rPr>
              <a:t>инсуфицијенције изазване  супресијом </a:t>
            </a:r>
            <a:r>
              <a:rPr sz="2600" dirty="0">
                <a:latin typeface="Verdana"/>
                <a:cs typeface="Verdana"/>
              </a:rPr>
              <a:t>осовине хипоталамус-хипофиза-  </a:t>
            </a:r>
            <a:r>
              <a:rPr sz="2600" spc="-5" dirty="0">
                <a:latin typeface="Verdana"/>
                <a:cs typeface="Verdana"/>
              </a:rPr>
              <a:t>надбубрежне </a:t>
            </a:r>
            <a:r>
              <a:rPr sz="2600" dirty="0">
                <a:latin typeface="Verdana"/>
                <a:cs typeface="Verdana"/>
              </a:rPr>
              <a:t>жлезде, која може да</a:t>
            </a:r>
            <a:r>
              <a:rPr sz="2600" spc="-60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буде</a:t>
            </a:r>
            <a:endParaRPr sz="2600">
              <a:latin typeface="Verdana"/>
              <a:cs typeface="Verdana"/>
            </a:endParaRPr>
          </a:p>
          <a:p>
            <a:pPr marL="481965">
              <a:lnSpc>
                <a:spcPts val="2810"/>
              </a:lnSpc>
            </a:pPr>
            <a:r>
              <a:rPr sz="2600" spc="-5" dirty="0">
                <a:latin typeface="Verdana"/>
                <a:cs typeface="Verdana"/>
              </a:rPr>
              <a:t>фатална</a:t>
            </a:r>
            <a:endParaRPr sz="26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32723" y="6278067"/>
            <a:ext cx="1225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Verdana"/>
                <a:cs typeface="Verdana"/>
              </a:rPr>
              <a:t>2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180848"/>
            <a:ext cx="6946900" cy="1305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За </a:t>
            </a:r>
            <a:r>
              <a:rPr sz="2800" spc="-5" dirty="0"/>
              <a:t>лечење ендокриних</a:t>
            </a:r>
            <a:r>
              <a:rPr sz="2800" spc="35" dirty="0"/>
              <a:t> </a:t>
            </a:r>
            <a:r>
              <a:rPr sz="2800" spc="-10" dirty="0"/>
              <a:t>поремећаја</a:t>
            </a:r>
            <a:endParaRPr sz="2800"/>
          </a:p>
          <a:p>
            <a:pPr marL="12700" marR="5080">
              <a:lnSpc>
                <a:spcPct val="100000"/>
              </a:lnSpc>
            </a:pPr>
            <a:r>
              <a:rPr sz="2800" spc="-10" dirty="0"/>
              <a:t>користе </a:t>
            </a:r>
            <a:r>
              <a:rPr sz="2800" spc="-5" dirty="0"/>
              <a:t>се </a:t>
            </a:r>
            <a:r>
              <a:rPr sz="2800" spc="-10" dirty="0"/>
              <a:t>према </a:t>
            </a:r>
            <a:r>
              <a:rPr sz="2800" spc="-5" dirty="0"/>
              <a:t>АТЦ: </a:t>
            </a:r>
            <a:r>
              <a:rPr sz="2800" b="1" spc="-5" dirty="0">
                <a:latin typeface="Verdana"/>
                <a:cs typeface="Verdana"/>
              </a:rPr>
              <a:t>H </a:t>
            </a:r>
            <a:r>
              <a:rPr sz="2800" spc="-10" dirty="0"/>
              <a:t>Хормoни за  системску</a:t>
            </a:r>
            <a:r>
              <a:rPr sz="2800" spc="30" dirty="0"/>
              <a:t> </a:t>
            </a:r>
            <a:r>
              <a:rPr sz="2800" spc="-10" dirty="0"/>
              <a:t>примену</a:t>
            </a:r>
            <a:endParaRPr sz="28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510794" rIns="0" bIns="0" rtlCol="0">
            <a:spAutoFit/>
          </a:bodyPr>
          <a:lstStyle/>
          <a:p>
            <a:pPr marL="554990" marR="36830" indent="-554990">
              <a:lnSpc>
                <a:spcPts val="2810"/>
              </a:lnSpc>
              <a:spcBef>
                <a:spcPts val="455"/>
              </a:spcBef>
              <a:buClr>
                <a:srgbClr val="CC0000"/>
              </a:buClr>
              <a:buFont typeface="Wingdings"/>
              <a:buChar char=""/>
              <a:tabLst>
                <a:tab pos="554990" algn="l"/>
                <a:tab pos="555625" algn="l"/>
                <a:tab pos="1475740" algn="l"/>
              </a:tabLst>
            </a:pPr>
            <a:r>
              <a:rPr sz="2600" b="1" spc="-5" dirty="0">
                <a:latin typeface="Verdana"/>
                <a:cs typeface="Verdana"/>
              </a:rPr>
              <a:t>H01	</a:t>
            </a:r>
            <a:r>
              <a:rPr sz="2600" spc="-5" dirty="0"/>
              <a:t>Хормони </a:t>
            </a:r>
            <a:r>
              <a:rPr sz="2600" dirty="0"/>
              <a:t>хипофизе и хипоталамуса</a:t>
            </a:r>
            <a:r>
              <a:rPr sz="2600" spc="-135" dirty="0"/>
              <a:t> </a:t>
            </a:r>
            <a:r>
              <a:rPr sz="2600" dirty="0"/>
              <a:t>и  аналози</a:t>
            </a:r>
            <a:endParaRPr sz="2600">
              <a:latin typeface="Verdana"/>
              <a:cs typeface="Verdana"/>
            </a:endParaRPr>
          </a:p>
          <a:p>
            <a:pPr marL="554990" marR="1164590" indent="-437515">
              <a:lnSpc>
                <a:spcPts val="2810"/>
              </a:lnSpc>
              <a:spcBef>
                <a:spcPts val="620"/>
              </a:spcBef>
              <a:buClr>
                <a:srgbClr val="CC0000"/>
              </a:buClr>
              <a:buFont typeface="Wingdings"/>
              <a:buChar char=""/>
              <a:tabLst>
                <a:tab pos="554990" algn="l"/>
                <a:tab pos="555625" algn="l"/>
                <a:tab pos="1475740" algn="l"/>
              </a:tabLst>
            </a:pPr>
            <a:r>
              <a:rPr sz="2600" b="1" spc="-5" dirty="0">
                <a:latin typeface="Verdana"/>
                <a:cs typeface="Verdana"/>
              </a:rPr>
              <a:t>H02	</a:t>
            </a:r>
            <a:r>
              <a:rPr sz="2600" dirty="0"/>
              <a:t>Кортикостероиди за</a:t>
            </a:r>
            <a:r>
              <a:rPr sz="2600" spc="-100" dirty="0"/>
              <a:t> </a:t>
            </a:r>
            <a:r>
              <a:rPr sz="2600" spc="-5" dirty="0"/>
              <a:t>системску  примену</a:t>
            </a:r>
            <a:endParaRPr sz="2600">
              <a:latin typeface="Verdana"/>
              <a:cs typeface="Verdana"/>
            </a:endParaRPr>
          </a:p>
          <a:p>
            <a:pPr marL="554990" indent="-554990">
              <a:lnSpc>
                <a:spcPct val="100000"/>
              </a:lnSpc>
              <a:spcBef>
                <a:spcPts val="270"/>
              </a:spcBef>
              <a:buClr>
                <a:srgbClr val="CC0000"/>
              </a:buClr>
              <a:buFont typeface="Wingdings"/>
              <a:buChar char=""/>
              <a:tabLst>
                <a:tab pos="554990" algn="l"/>
                <a:tab pos="555625" algn="l"/>
                <a:tab pos="1475740" algn="l"/>
              </a:tabLst>
            </a:pPr>
            <a:r>
              <a:rPr sz="2600" b="1" spc="-5" dirty="0">
                <a:latin typeface="Verdana"/>
                <a:cs typeface="Verdana"/>
              </a:rPr>
              <a:t>H03	</a:t>
            </a:r>
            <a:r>
              <a:rPr sz="2600" spc="-5" dirty="0"/>
              <a:t>Лекови </a:t>
            </a:r>
            <a:r>
              <a:rPr sz="2600" dirty="0"/>
              <a:t>за </a:t>
            </a:r>
            <a:r>
              <a:rPr sz="2600" spc="-5" dirty="0"/>
              <a:t>болести</a:t>
            </a:r>
            <a:r>
              <a:rPr sz="2600" spc="-45" dirty="0"/>
              <a:t> </a:t>
            </a:r>
            <a:r>
              <a:rPr sz="2600" spc="-5" dirty="0"/>
              <a:t>тиреоидеје</a:t>
            </a:r>
            <a:endParaRPr sz="2600">
              <a:latin typeface="Verdana"/>
              <a:cs typeface="Verdana"/>
            </a:endParaRPr>
          </a:p>
          <a:p>
            <a:pPr marL="554990" marR="1132205" indent="-437515">
              <a:lnSpc>
                <a:spcPts val="2810"/>
              </a:lnSpc>
              <a:spcBef>
                <a:spcPts val="665"/>
              </a:spcBef>
              <a:buClr>
                <a:srgbClr val="CC0000"/>
              </a:buClr>
              <a:buFont typeface="Wingdings"/>
              <a:buChar char=""/>
              <a:tabLst>
                <a:tab pos="554990" algn="l"/>
                <a:tab pos="555625" algn="l"/>
                <a:tab pos="1475740" algn="l"/>
              </a:tabLst>
            </a:pPr>
            <a:r>
              <a:rPr sz="2600" b="1" spc="-5" dirty="0">
                <a:latin typeface="Verdana"/>
                <a:cs typeface="Verdana"/>
              </a:rPr>
              <a:t>H04	</a:t>
            </a:r>
            <a:r>
              <a:rPr sz="2600" spc="-5" dirty="0"/>
              <a:t>Хормони панкреаса </a:t>
            </a:r>
            <a:r>
              <a:rPr sz="2600" dirty="0"/>
              <a:t>и </a:t>
            </a:r>
            <a:r>
              <a:rPr sz="2600" spc="-5" dirty="0"/>
              <a:t>терапија  дијaбетесa</a:t>
            </a:r>
            <a:endParaRPr sz="2600">
              <a:latin typeface="Verdana"/>
              <a:cs typeface="Verdana"/>
            </a:endParaRPr>
          </a:p>
          <a:p>
            <a:pPr marL="554990" marR="468630" indent="-554990">
              <a:lnSpc>
                <a:spcPts val="2810"/>
              </a:lnSpc>
              <a:spcBef>
                <a:spcPts val="620"/>
              </a:spcBef>
              <a:buClr>
                <a:srgbClr val="CC0000"/>
              </a:buClr>
              <a:buFont typeface="Wingdings"/>
              <a:buChar char=""/>
              <a:tabLst>
                <a:tab pos="554990" algn="l"/>
                <a:tab pos="555625" algn="l"/>
                <a:tab pos="1532255" algn="l"/>
              </a:tabLst>
            </a:pPr>
            <a:r>
              <a:rPr sz="2600" b="1" spc="-5" dirty="0">
                <a:latin typeface="Verdana"/>
                <a:cs typeface="Verdana"/>
              </a:rPr>
              <a:t>H05		</a:t>
            </a:r>
            <a:r>
              <a:rPr sz="2600" spc="-5" dirty="0"/>
              <a:t>Лекови </a:t>
            </a:r>
            <a:r>
              <a:rPr sz="2600" dirty="0"/>
              <a:t>за </a:t>
            </a:r>
            <a:r>
              <a:rPr sz="2600" spc="-5" dirty="0"/>
              <a:t>регулисање </a:t>
            </a:r>
            <a:r>
              <a:rPr sz="2600" dirty="0"/>
              <a:t>хомеостазе  калцијума</a:t>
            </a:r>
            <a:endParaRPr sz="26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70"/>
              </a:spcBef>
              <a:tabLst>
                <a:tab pos="554990" algn="l"/>
                <a:tab pos="1475740" algn="l"/>
                <a:tab pos="7936865" algn="l"/>
              </a:tabLst>
            </a:pPr>
            <a:r>
              <a:rPr sz="2600" u="sng" spc="175" dirty="0">
                <a:solidFill>
                  <a:srgbClr val="CC0000"/>
                </a:solidFill>
                <a:uFill>
                  <a:solidFill>
                    <a:srgbClr val="CC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u="sng" dirty="0">
                <a:solidFill>
                  <a:srgbClr val="CC0000"/>
                </a:solidFill>
                <a:uFill>
                  <a:solidFill>
                    <a:srgbClr val="CC0000"/>
                  </a:solidFill>
                </a:uFill>
                <a:latin typeface="Wingdings"/>
                <a:cs typeface="Wingdings"/>
              </a:rPr>
              <a:t></a:t>
            </a:r>
            <a:r>
              <a:rPr sz="2600" u="sng" dirty="0">
                <a:solidFill>
                  <a:srgbClr val="CC0000"/>
                </a:solidFill>
                <a:uFill>
                  <a:solidFill>
                    <a:srgbClr val="CC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sz="2600" b="1" u="sng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G03	</a:t>
            </a:r>
            <a:r>
              <a:rPr sz="2600" u="sng" dirty="0">
                <a:uFill>
                  <a:solidFill>
                    <a:srgbClr val="CC0000"/>
                  </a:solidFill>
                </a:uFill>
              </a:rPr>
              <a:t>Полни</a:t>
            </a:r>
            <a:r>
              <a:rPr sz="2600" u="sng" spc="-135" dirty="0">
                <a:uFill>
                  <a:solidFill>
                    <a:srgbClr val="CC0000"/>
                  </a:solidFill>
                </a:uFill>
              </a:rPr>
              <a:t> </a:t>
            </a:r>
            <a:r>
              <a:rPr sz="2600" u="sng" dirty="0">
                <a:uFill>
                  <a:solidFill>
                    <a:srgbClr val="CC0000"/>
                  </a:solidFill>
                </a:uFill>
              </a:rPr>
              <a:t>хормони	</a:t>
            </a:r>
            <a:endParaRPr sz="26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39748" y="6221984"/>
            <a:ext cx="4219575" cy="422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67740" algn="l"/>
              </a:tabLst>
            </a:pPr>
            <a:r>
              <a:rPr sz="2600" b="1" spc="-5" dirty="0">
                <a:latin typeface="Verdana"/>
                <a:cs typeface="Verdana"/>
              </a:rPr>
              <a:t>A16	</a:t>
            </a:r>
            <a:r>
              <a:rPr sz="2600" dirty="0">
                <a:latin typeface="Verdana"/>
                <a:cs typeface="Verdana"/>
              </a:rPr>
              <a:t>Анаболни</a:t>
            </a:r>
            <a:r>
              <a:rPr sz="2600" spc="-75" dirty="0">
                <a:latin typeface="Verdana"/>
                <a:cs typeface="Verdana"/>
              </a:rPr>
              <a:t> </a:t>
            </a:r>
            <a:r>
              <a:rPr sz="2600" dirty="0">
                <a:latin typeface="Verdana"/>
                <a:cs typeface="Verdana"/>
              </a:rPr>
              <a:t>хормони</a:t>
            </a:r>
            <a:endParaRPr sz="2600">
              <a:latin typeface="Verdana"/>
              <a:cs typeface="Verdan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38200" y="5073650"/>
            <a:ext cx="7010400" cy="0"/>
          </a:xfrm>
          <a:custGeom>
            <a:avLst/>
            <a:gdLst/>
            <a:ahLst/>
            <a:cxnLst/>
            <a:rect l="l" t="t" r="r" b="b"/>
            <a:pathLst>
              <a:path w="7010400">
                <a:moveTo>
                  <a:pt x="0" y="0"/>
                </a:moveTo>
                <a:lnTo>
                  <a:pt x="70104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38200" y="5105400"/>
            <a:ext cx="7010400" cy="0"/>
          </a:xfrm>
          <a:custGeom>
            <a:avLst/>
            <a:gdLst/>
            <a:ahLst/>
            <a:cxnLst/>
            <a:rect l="l" t="t" r="r" b="b"/>
            <a:pathLst>
              <a:path w="7010400">
                <a:moveTo>
                  <a:pt x="0" y="0"/>
                </a:moveTo>
                <a:lnTo>
                  <a:pt x="7010400" y="0"/>
                </a:lnTo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38200" y="5137150"/>
            <a:ext cx="7010400" cy="0"/>
          </a:xfrm>
          <a:custGeom>
            <a:avLst/>
            <a:gdLst/>
            <a:ahLst/>
            <a:cxnLst/>
            <a:rect l="l" t="t" r="r" b="b"/>
            <a:pathLst>
              <a:path w="7010400">
                <a:moveTo>
                  <a:pt x="0" y="0"/>
                </a:moveTo>
                <a:lnTo>
                  <a:pt x="701040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8340" y="257048"/>
            <a:ext cx="711390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/>
              <a:t>Безбедност </a:t>
            </a:r>
            <a:r>
              <a:rPr sz="2800" spc="-10" dirty="0"/>
              <a:t>примене</a:t>
            </a:r>
            <a:r>
              <a:rPr sz="2800" spc="15" dirty="0"/>
              <a:t> </a:t>
            </a:r>
            <a:r>
              <a:rPr sz="2800" spc="-5" dirty="0"/>
              <a:t>глукокортикоида</a:t>
            </a:r>
            <a:endParaRPr sz="28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20</a:t>
            </a:fld>
            <a:endParaRPr dirty="0"/>
          </a:p>
        </p:txBody>
      </p:sp>
      <p:sp>
        <p:nvSpPr>
          <p:cNvPr id="3" name="object 3"/>
          <p:cNvSpPr txBox="1"/>
          <p:nvPr/>
        </p:nvSpPr>
        <p:spPr>
          <a:xfrm>
            <a:off x="307340" y="1112265"/>
            <a:ext cx="8702040" cy="52552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27965" indent="-227965">
              <a:lnSpc>
                <a:spcPct val="100000"/>
              </a:lnSpc>
              <a:spcBef>
                <a:spcPts val="105"/>
              </a:spcBef>
              <a:buSzPct val="95000"/>
              <a:buFont typeface="Verdana"/>
              <a:buChar char="•"/>
              <a:tabLst>
                <a:tab pos="227965" algn="l"/>
              </a:tabLst>
            </a:pPr>
            <a:r>
              <a:rPr sz="2000" b="1" spc="-5" dirty="0">
                <a:latin typeface="Verdana"/>
                <a:cs typeface="Verdana"/>
              </a:rPr>
              <a:t>Остеопороза </a:t>
            </a:r>
            <a:r>
              <a:rPr sz="1900" spc="-10" dirty="0">
                <a:latin typeface="Verdana"/>
                <a:cs typeface="Verdana"/>
              </a:rPr>
              <a:t>честа, тешка</a:t>
            </a:r>
            <a:r>
              <a:rPr sz="1900" spc="10" dirty="0">
                <a:latin typeface="Verdana"/>
                <a:cs typeface="Verdana"/>
              </a:rPr>
              <a:t> </a:t>
            </a:r>
            <a:r>
              <a:rPr sz="1900" spc="-5" dirty="0">
                <a:latin typeface="Verdana"/>
                <a:cs typeface="Verdana"/>
              </a:rPr>
              <a:t>компликација</a:t>
            </a: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Font typeface="Verdana"/>
              <a:buChar char="•"/>
            </a:pPr>
            <a:endParaRPr sz="2350">
              <a:latin typeface="Times New Roman"/>
              <a:cs typeface="Times New Roman"/>
            </a:endParaRPr>
          </a:p>
          <a:p>
            <a:pPr marL="481965" marR="175260" indent="-469265">
              <a:lnSpc>
                <a:spcPts val="1830"/>
              </a:lnSpc>
              <a:buChar char="•"/>
              <a:tabLst>
                <a:tab pos="481965" algn="l"/>
                <a:tab pos="482600" algn="l"/>
              </a:tabLst>
            </a:pPr>
            <a:r>
              <a:rPr sz="1900" spc="-5" dirty="0">
                <a:latin typeface="Verdana"/>
                <a:cs typeface="Verdana"/>
              </a:rPr>
              <a:t>Зависи од дозе и дужине </a:t>
            </a:r>
            <a:r>
              <a:rPr sz="1900" spc="-10" dirty="0">
                <a:latin typeface="Verdana"/>
                <a:cs typeface="Verdana"/>
              </a:rPr>
              <a:t>терапије </a:t>
            </a:r>
            <a:r>
              <a:rPr sz="1900" spc="-5" dirty="0">
                <a:latin typeface="Verdana"/>
                <a:cs typeface="Verdana"/>
              </a:rPr>
              <a:t>(кумулативна доза), а јавља  се у свим </a:t>
            </a:r>
            <a:r>
              <a:rPr sz="1900" spc="-10" dirty="0">
                <a:latin typeface="Verdana"/>
                <a:cs typeface="Verdana"/>
              </a:rPr>
              <a:t>старосним</a:t>
            </a:r>
            <a:r>
              <a:rPr sz="1900" spc="5" dirty="0">
                <a:latin typeface="Verdana"/>
                <a:cs typeface="Verdana"/>
              </a:rPr>
              <a:t> </a:t>
            </a:r>
            <a:r>
              <a:rPr sz="1900" spc="-5" dirty="0">
                <a:latin typeface="Verdana"/>
                <a:cs typeface="Verdana"/>
              </a:rPr>
              <a:t>добима</a:t>
            </a:r>
            <a:endParaRPr sz="1900">
              <a:latin typeface="Verdana"/>
              <a:cs typeface="Verdana"/>
            </a:endParaRPr>
          </a:p>
          <a:p>
            <a:pPr marL="481965" marR="382270" indent="-469265">
              <a:lnSpc>
                <a:spcPct val="80000"/>
              </a:lnSpc>
              <a:spcBef>
                <a:spcPts val="465"/>
              </a:spcBef>
              <a:buChar char="•"/>
              <a:tabLst>
                <a:tab pos="481965" algn="l"/>
                <a:tab pos="482600" algn="l"/>
              </a:tabLst>
            </a:pPr>
            <a:r>
              <a:rPr sz="1900" spc="-10" dirty="0">
                <a:latin typeface="Verdana"/>
                <a:cs typeface="Verdana"/>
              </a:rPr>
              <a:t>Сматра </a:t>
            </a:r>
            <a:r>
              <a:rPr sz="1900" spc="-5" dirty="0">
                <a:latin typeface="Verdana"/>
                <a:cs typeface="Verdana"/>
              </a:rPr>
              <a:t>се да </a:t>
            </a:r>
            <a:r>
              <a:rPr sz="1900" spc="-10" dirty="0">
                <a:latin typeface="Verdana"/>
                <a:cs typeface="Verdana"/>
              </a:rPr>
              <a:t>ће 30-50% пацијената </a:t>
            </a:r>
            <a:r>
              <a:rPr sz="1900" spc="-5" dirty="0">
                <a:latin typeface="Verdana"/>
                <a:cs typeface="Verdana"/>
              </a:rPr>
              <a:t>који су на хроничној  </a:t>
            </a:r>
            <a:r>
              <a:rPr sz="1900" spc="-10" dirty="0">
                <a:latin typeface="Verdana"/>
                <a:cs typeface="Verdana"/>
              </a:rPr>
              <a:t>терапији кортикостероидима имати </a:t>
            </a:r>
            <a:r>
              <a:rPr sz="1900" spc="-5" dirty="0">
                <a:latin typeface="Verdana"/>
                <a:cs typeface="Verdana"/>
              </a:rPr>
              <a:t>остеопоротичну</a:t>
            </a:r>
            <a:r>
              <a:rPr sz="1900" spc="95" dirty="0">
                <a:latin typeface="Verdana"/>
                <a:cs typeface="Verdana"/>
              </a:rPr>
              <a:t> </a:t>
            </a:r>
            <a:r>
              <a:rPr sz="1900" spc="-10" dirty="0">
                <a:latin typeface="Verdana"/>
                <a:cs typeface="Verdana"/>
              </a:rPr>
              <a:t>фрактуру</a:t>
            </a:r>
            <a:endParaRPr sz="1900">
              <a:latin typeface="Verdana"/>
              <a:cs typeface="Verdana"/>
            </a:endParaRPr>
          </a:p>
          <a:p>
            <a:pPr marL="481965" marR="97155" indent="-469265">
              <a:lnSpc>
                <a:spcPct val="80000"/>
              </a:lnSpc>
              <a:spcBef>
                <a:spcPts val="459"/>
              </a:spcBef>
              <a:buChar char="•"/>
              <a:tabLst>
                <a:tab pos="481965" algn="l"/>
                <a:tab pos="482600" algn="l"/>
              </a:tabLst>
            </a:pPr>
            <a:r>
              <a:rPr sz="1900" spc="-10" dirty="0">
                <a:latin typeface="Verdana"/>
                <a:cs typeface="Verdana"/>
              </a:rPr>
              <a:t>Кортикостероиди преференцијално слабе </a:t>
            </a:r>
            <a:r>
              <a:rPr sz="1900" spc="-5" dirty="0">
                <a:latin typeface="Verdana"/>
                <a:cs typeface="Verdana"/>
              </a:rPr>
              <a:t>трабекуларне кости и  </a:t>
            </a:r>
            <a:r>
              <a:rPr sz="1900" spc="-10" dirty="0">
                <a:latin typeface="Verdana"/>
                <a:cs typeface="Verdana"/>
              </a:rPr>
              <a:t>рубове </a:t>
            </a:r>
            <a:r>
              <a:rPr sz="1900" spc="-5" dirty="0">
                <a:latin typeface="Verdana"/>
                <a:cs typeface="Verdana"/>
              </a:rPr>
              <a:t>кортекса </a:t>
            </a:r>
            <a:r>
              <a:rPr sz="1900" spc="-10" dirty="0">
                <a:latin typeface="Verdana"/>
                <a:cs typeface="Verdana"/>
              </a:rPr>
              <a:t>пршљенова, због </a:t>
            </a:r>
            <a:r>
              <a:rPr sz="1900" spc="-5" dirty="0">
                <a:latin typeface="Verdana"/>
                <a:cs typeface="Verdana"/>
              </a:rPr>
              <a:t>чега су фрактурама  најподложнија </a:t>
            </a:r>
            <a:r>
              <a:rPr sz="1900" spc="-10" dirty="0">
                <a:latin typeface="Verdana"/>
                <a:cs typeface="Verdana"/>
              </a:rPr>
              <a:t>ребра, </a:t>
            </a:r>
            <a:r>
              <a:rPr sz="1900" spc="-5" dirty="0">
                <a:latin typeface="Verdana"/>
                <a:cs typeface="Verdana"/>
              </a:rPr>
              <a:t>кичмени пршљенови и</a:t>
            </a:r>
            <a:r>
              <a:rPr sz="1900" spc="20" dirty="0">
                <a:latin typeface="Verdana"/>
                <a:cs typeface="Verdana"/>
              </a:rPr>
              <a:t> </a:t>
            </a:r>
            <a:r>
              <a:rPr sz="1900" dirty="0">
                <a:latin typeface="Verdana"/>
                <a:cs typeface="Verdana"/>
              </a:rPr>
              <a:t>кук</a:t>
            </a:r>
            <a:endParaRPr sz="1900">
              <a:latin typeface="Verdana"/>
              <a:cs typeface="Verdana"/>
            </a:endParaRPr>
          </a:p>
          <a:p>
            <a:pPr marL="735330" lvl="1" indent="-253365" algn="just">
              <a:lnSpc>
                <a:spcPct val="100000"/>
              </a:lnSpc>
              <a:buChar char="•"/>
              <a:tabLst>
                <a:tab pos="735965" algn="l"/>
              </a:tabLst>
            </a:pPr>
            <a:r>
              <a:rPr sz="1900" b="1" spc="-10" dirty="0">
                <a:latin typeface="Verdana"/>
                <a:cs typeface="Verdana"/>
              </a:rPr>
              <a:t>Превенција:</a:t>
            </a:r>
            <a:endParaRPr sz="1900">
              <a:latin typeface="Verdana"/>
              <a:cs typeface="Verdana"/>
            </a:endParaRPr>
          </a:p>
          <a:p>
            <a:pPr marL="481965" indent="-469265">
              <a:lnSpc>
                <a:spcPts val="2050"/>
              </a:lnSpc>
              <a:buChar char="•"/>
              <a:tabLst>
                <a:tab pos="481965" algn="l"/>
                <a:tab pos="482600" algn="l"/>
              </a:tabLst>
            </a:pPr>
            <a:r>
              <a:rPr sz="1900" spc="-5" dirty="0">
                <a:latin typeface="Verdana"/>
                <a:cs typeface="Verdana"/>
              </a:rPr>
              <a:t>храна </a:t>
            </a:r>
            <a:r>
              <a:rPr sz="1900" spc="-10" dirty="0">
                <a:latin typeface="Verdana"/>
                <a:cs typeface="Verdana"/>
              </a:rPr>
              <a:t>богата </a:t>
            </a:r>
            <a:r>
              <a:rPr sz="1900" spc="-5" dirty="0">
                <a:latin typeface="Verdana"/>
                <a:cs typeface="Verdana"/>
              </a:rPr>
              <a:t>калцијумом </a:t>
            </a:r>
            <a:r>
              <a:rPr sz="1900" spc="-10" dirty="0">
                <a:latin typeface="Verdana"/>
                <a:cs typeface="Verdana"/>
              </a:rPr>
              <a:t>(1500 мг/дан) </a:t>
            </a:r>
            <a:r>
              <a:rPr sz="1900" spc="-5" dirty="0">
                <a:latin typeface="Verdana"/>
                <a:cs typeface="Verdana"/>
              </a:rPr>
              <a:t>+ </a:t>
            </a:r>
            <a:r>
              <a:rPr sz="1900" spc="-10" dirty="0">
                <a:latin typeface="Verdana"/>
                <a:cs typeface="Verdana"/>
              </a:rPr>
              <a:t>суплементи</a:t>
            </a:r>
            <a:r>
              <a:rPr sz="1900" spc="105" dirty="0">
                <a:latin typeface="Verdana"/>
                <a:cs typeface="Verdana"/>
              </a:rPr>
              <a:t> </a:t>
            </a:r>
            <a:r>
              <a:rPr sz="1900" spc="-5" dirty="0">
                <a:latin typeface="Verdana"/>
                <a:cs typeface="Verdana"/>
              </a:rPr>
              <a:t>калцијума</a:t>
            </a:r>
            <a:endParaRPr sz="1900">
              <a:latin typeface="Verdana"/>
              <a:cs typeface="Verdana"/>
            </a:endParaRPr>
          </a:p>
          <a:p>
            <a:pPr marL="481965" algn="just">
              <a:lnSpc>
                <a:spcPts val="2050"/>
              </a:lnSpc>
            </a:pPr>
            <a:r>
              <a:rPr sz="1900" spc="-5" dirty="0">
                <a:latin typeface="Verdana"/>
                <a:cs typeface="Verdana"/>
              </a:rPr>
              <a:t>+ витамин Д </a:t>
            </a:r>
            <a:r>
              <a:rPr sz="1900" spc="-10" dirty="0">
                <a:latin typeface="Verdana"/>
                <a:cs typeface="Verdana"/>
              </a:rPr>
              <a:t>400</a:t>
            </a:r>
            <a:r>
              <a:rPr sz="1900" spc="5" dirty="0">
                <a:latin typeface="Verdana"/>
                <a:cs typeface="Verdana"/>
              </a:rPr>
              <a:t> </a:t>
            </a:r>
            <a:r>
              <a:rPr sz="1900" spc="-5" dirty="0">
                <a:latin typeface="Verdana"/>
                <a:cs typeface="Verdana"/>
              </a:rPr>
              <a:t>ИЈ/дан</a:t>
            </a:r>
            <a:endParaRPr sz="1900">
              <a:latin typeface="Verdana"/>
              <a:cs typeface="Verdana"/>
            </a:endParaRPr>
          </a:p>
          <a:p>
            <a:pPr marL="481965" indent="-469265">
              <a:lnSpc>
                <a:spcPts val="2055"/>
              </a:lnSpc>
              <a:buChar char="•"/>
              <a:tabLst>
                <a:tab pos="481965" algn="l"/>
                <a:tab pos="482600" algn="l"/>
              </a:tabLst>
            </a:pPr>
            <a:r>
              <a:rPr sz="1900" spc="-10" dirty="0">
                <a:latin typeface="Verdana"/>
                <a:cs typeface="Verdana"/>
              </a:rPr>
              <a:t>Естрогени најефикаснија превенција </a:t>
            </a:r>
            <a:r>
              <a:rPr sz="1900" spc="-5" dirty="0">
                <a:latin typeface="Verdana"/>
                <a:cs typeface="Verdana"/>
              </a:rPr>
              <a:t>фрактура</a:t>
            </a:r>
            <a:r>
              <a:rPr sz="1900" spc="85" dirty="0">
                <a:latin typeface="Verdana"/>
                <a:cs typeface="Verdana"/>
              </a:rPr>
              <a:t> </a:t>
            </a:r>
            <a:r>
              <a:rPr sz="1900" spc="-5" dirty="0">
                <a:latin typeface="Verdana"/>
                <a:cs typeface="Verdana"/>
              </a:rPr>
              <a:t>целокупног</a:t>
            </a:r>
            <a:endParaRPr sz="1900">
              <a:latin typeface="Verdana"/>
              <a:cs typeface="Verdana"/>
            </a:endParaRPr>
          </a:p>
          <a:p>
            <a:pPr marL="481965" marR="456565" algn="just">
              <a:lnSpc>
                <a:spcPts val="1820"/>
              </a:lnSpc>
              <a:spcBef>
                <a:spcPts val="215"/>
              </a:spcBef>
            </a:pPr>
            <a:r>
              <a:rPr sz="1900" spc="-5" dirty="0">
                <a:latin typeface="Verdana"/>
                <a:cs typeface="Verdana"/>
              </a:rPr>
              <a:t>коштаног </a:t>
            </a:r>
            <a:r>
              <a:rPr sz="1900" spc="-10" dirty="0">
                <a:latin typeface="Verdana"/>
                <a:cs typeface="Verdana"/>
              </a:rPr>
              <a:t>система </a:t>
            </a:r>
            <a:r>
              <a:rPr sz="1900" spc="-5" dirty="0">
                <a:latin typeface="Verdana"/>
                <a:cs typeface="Verdana"/>
              </a:rPr>
              <a:t>код </a:t>
            </a:r>
            <a:r>
              <a:rPr sz="1900" spc="-10" dirty="0">
                <a:latin typeface="Verdana"/>
                <a:cs typeface="Verdana"/>
              </a:rPr>
              <a:t>постменопаузалних </a:t>
            </a:r>
            <a:r>
              <a:rPr sz="1900" spc="-5" dirty="0">
                <a:latin typeface="Verdana"/>
                <a:cs typeface="Verdana"/>
              </a:rPr>
              <a:t>жена, али и </a:t>
            </a:r>
            <a:r>
              <a:rPr sz="1900" spc="-10" dirty="0">
                <a:latin typeface="Verdana"/>
                <a:cs typeface="Verdana"/>
              </a:rPr>
              <a:t>тешки  нежељени </a:t>
            </a:r>
            <a:r>
              <a:rPr sz="1900" spc="-5" dirty="0">
                <a:latin typeface="Verdana"/>
                <a:cs typeface="Verdana"/>
              </a:rPr>
              <a:t>ефекати -рак дојке, </a:t>
            </a:r>
            <a:r>
              <a:rPr sz="1900" spc="-10" dirty="0">
                <a:latin typeface="Verdana"/>
                <a:cs typeface="Verdana"/>
              </a:rPr>
              <a:t>мождани </a:t>
            </a:r>
            <a:r>
              <a:rPr sz="1900" spc="-5" dirty="0">
                <a:latin typeface="Verdana"/>
                <a:cs typeface="Verdana"/>
              </a:rPr>
              <a:t>удар </a:t>
            </a:r>
            <a:r>
              <a:rPr sz="1900" spc="-10" dirty="0">
                <a:latin typeface="Verdana"/>
                <a:cs typeface="Verdana"/>
              </a:rPr>
              <a:t>или коронарна  болест</a:t>
            </a:r>
            <a:r>
              <a:rPr sz="1900" spc="-20" dirty="0">
                <a:latin typeface="Verdana"/>
                <a:cs typeface="Verdana"/>
              </a:rPr>
              <a:t> </a:t>
            </a:r>
            <a:r>
              <a:rPr sz="1900" spc="-10" dirty="0">
                <a:latin typeface="Verdana"/>
                <a:cs typeface="Verdana"/>
              </a:rPr>
              <a:t>срца</a:t>
            </a:r>
            <a:endParaRPr sz="19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spcBef>
                <a:spcPts val="25"/>
              </a:spcBef>
              <a:buChar char="•"/>
              <a:tabLst>
                <a:tab pos="481965" algn="l"/>
                <a:tab pos="482600" algn="l"/>
              </a:tabLst>
            </a:pPr>
            <a:r>
              <a:rPr sz="1900" spc="-10" dirty="0">
                <a:latin typeface="Verdana"/>
                <a:cs typeface="Verdana"/>
              </a:rPr>
              <a:t>Интермитентна примена паратхормона има </a:t>
            </a:r>
            <a:r>
              <a:rPr sz="1900" spc="-5" dirty="0">
                <a:latin typeface="Verdana"/>
                <a:cs typeface="Verdana"/>
              </a:rPr>
              <a:t>анаболички</a:t>
            </a:r>
            <a:r>
              <a:rPr sz="1900" spc="80" dirty="0">
                <a:latin typeface="Verdana"/>
                <a:cs typeface="Verdana"/>
              </a:rPr>
              <a:t> </a:t>
            </a:r>
            <a:r>
              <a:rPr sz="1900" spc="-5" dirty="0">
                <a:latin typeface="Verdana"/>
                <a:cs typeface="Verdana"/>
              </a:rPr>
              <a:t>ефекат</a:t>
            </a:r>
            <a:endParaRPr sz="1900">
              <a:latin typeface="Verdana"/>
              <a:cs typeface="Verdana"/>
            </a:endParaRPr>
          </a:p>
          <a:p>
            <a:pPr marL="481965" indent="-469265">
              <a:lnSpc>
                <a:spcPts val="2055"/>
              </a:lnSpc>
              <a:buChar char="•"/>
              <a:tabLst>
                <a:tab pos="481965" algn="l"/>
                <a:tab pos="482600" algn="l"/>
              </a:tabLst>
            </a:pPr>
            <a:r>
              <a:rPr sz="1900" spc="-10" dirty="0">
                <a:latin typeface="Verdana"/>
                <a:cs typeface="Verdana"/>
              </a:rPr>
              <a:t>Најзначајнији </a:t>
            </a:r>
            <a:r>
              <a:rPr sz="1900" spc="-5" dirty="0">
                <a:latin typeface="Verdana"/>
                <a:cs typeface="Verdana"/>
              </a:rPr>
              <a:t>напредак у </a:t>
            </a:r>
            <a:r>
              <a:rPr sz="1900" spc="-10" dirty="0">
                <a:latin typeface="Verdana"/>
                <a:cs typeface="Verdana"/>
              </a:rPr>
              <a:t>превенцији</a:t>
            </a:r>
            <a:r>
              <a:rPr sz="1900" spc="25" dirty="0">
                <a:latin typeface="Verdana"/>
                <a:cs typeface="Verdana"/>
              </a:rPr>
              <a:t> </a:t>
            </a:r>
            <a:r>
              <a:rPr sz="1900" spc="-10" dirty="0">
                <a:latin typeface="Verdana"/>
                <a:cs typeface="Verdana"/>
              </a:rPr>
              <a:t>кортикостероидне</a:t>
            </a:r>
            <a:endParaRPr sz="1900">
              <a:latin typeface="Verdana"/>
              <a:cs typeface="Verdana"/>
            </a:endParaRPr>
          </a:p>
          <a:p>
            <a:pPr marL="481965" algn="just">
              <a:lnSpc>
                <a:spcPts val="1825"/>
              </a:lnSpc>
            </a:pPr>
            <a:r>
              <a:rPr sz="1900" spc="-5" dirty="0">
                <a:latin typeface="Verdana"/>
                <a:cs typeface="Verdana"/>
              </a:rPr>
              <a:t>остеопорозе је </a:t>
            </a:r>
            <a:r>
              <a:rPr sz="1900" b="1" spc="-5" dirty="0">
                <a:latin typeface="Verdana"/>
                <a:cs typeface="Verdana"/>
              </a:rPr>
              <a:t>увођење бифосфоната </a:t>
            </a:r>
            <a:r>
              <a:rPr sz="1900" spc="-5" dirty="0">
                <a:latin typeface="Verdana"/>
                <a:cs typeface="Verdana"/>
              </a:rPr>
              <a:t>,који </a:t>
            </a:r>
            <a:r>
              <a:rPr sz="1900" spc="-10" dirty="0">
                <a:latin typeface="Verdana"/>
                <a:cs typeface="Verdana"/>
              </a:rPr>
              <a:t>смањују</a:t>
            </a:r>
            <a:r>
              <a:rPr sz="1900" spc="60" dirty="0">
                <a:latin typeface="Verdana"/>
                <a:cs typeface="Verdana"/>
              </a:rPr>
              <a:t> </a:t>
            </a:r>
            <a:r>
              <a:rPr sz="1900" spc="-5" dirty="0">
                <a:latin typeface="Verdana"/>
                <a:cs typeface="Verdana"/>
              </a:rPr>
              <a:t>губитак</a:t>
            </a:r>
            <a:endParaRPr sz="1900">
              <a:latin typeface="Verdana"/>
              <a:cs typeface="Verdana"/>
            </a:endParaRPr>
          </a:p>
          <a:p>
            <a:pPr marL="302260">
              <a:lnSpc>
                <a:spcPts val="2050"/>
              </a:lnSpc>
              <a:tabLst>
                <a:tab pos="8226425" algn="l"/>
              </a:tabLst>
            </a:pPr>
            <a:r>
              <a:rPr sz="1900" strike="sngStrike" spc="-5" dirty="0">
                <a:latin typeface="Times New Roman"/>
                <a:cs typeface="Times New Roman"/>
              </a:rPr>
              <a:t>  </a:t>
            </a:r>
            <a:r>
              <a:rPr sz="1900" strike="sngStrike" spc="-10" dirty="0">
                <a:latin typeface="Times New Roman"/>
                <a:cs typeface="Times New Roman"/>
              </a:rPr>
              <a:t> </a:t>
            </a:r>
            <a:r>
              <a:rPr sz="1900" strike="sngStrike" spc="-5" dirty="0">
                <a:latin typeface="Verdana"/>
                <a:cs typeface="Verdana"/>
              </a:rPr>
              <a:t>коштане </a:t>
            </a:r>
            <a:r>
              <a:rPr sz="1900" strike="sngStrike" spc="-10" dirty="0">
                <a:latin typeface="Verdana"/>
                <a:cs typeface="Verdana"/>
              </a:rPr>
              <a:t>масе </a:t>
            </a:r>
            <a:r>
              <a:rPr sz="1900" strike="sngStrike" spc="-5" dirty="0">
                <a:latin typeface="Verdana"/>
                <a:cs typeface="Verdana"/>
              </a:rPr>
              <a:t>и </a:t>
            </a:r>
            <a:r>
              <a:rPr sz="1900" strike="sngStrike" spc="-10" dirty="0">
                <a:latin typeface="Verdana"/>
                <a:cs typeface="Verdana"/>
              </a:rPr>
              <a:t>инциденцу</a:t>
            </a:r>
            <a:r>
              <a:rPr sz="1900" strike="sngStrike" spc="-5" dirty="0">
                <a:latin typeface="Verdana"/>
                <a:cs typeface="Verdana"/>
              </a:rPr>
              <a:t> </a:t>
            </a:r>
            <a:r>
              <a:rPr sz="1900" strike="sngStrike" spc="-10" dirty="0">
                <a:latin typeface="Verdana"/>
                <a:cs typeface="Verdana"/>
              </a:rPr>
              <a:t>фрактура	</a:t>
            </a:r>
            <a:endParaRPr sz="19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7340" y="286974"/>
            <a:ext cx="5935345" cy="1261110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75"/>
              </a:spcBef>
            </a:pPr>
            <a:r>
              <a:rPr sz="3400" b="1" spc="-10" dirty="0">
                <a:solidFill>
                  <a:srgbClr val="CC0000"/>
                </a:solidFill>
                <a:latin typeface="Verdana"/>
                <a:cs typeface="Verdana"/>
              </a:rPr>
              <a:t>метилпреднизолон</a:t>
            </a:r>
            <a:endParaRPr sz="3400">
              <a:latin typeface="Verdana"/>
              <a:cs typeface="Verdana"/>
            </a:endParaRPr>
          </a:p>
          <a:p>
            <a:pPr marL="481965" marR="5080">
              <a:lnSpc>
                <a:spcPct val="100000"/>
              </a:lnSpc>
              <a:spcBef>
                <a:spcPts val="229"/>
              </a:spcBef>
            </a:pPr>
            <a:r>
              <a:rPr sz="2100" b="1" spc="-5" dirty="0">
                <a:latin typeface="Verdana"/>
                <a:cs typeface="Verdana"/>
              </a:rPr>
              <a:t>Интеракције </a:t>
            </a:r>
            <a:r>
              <a:rPr sz="2100" b="1" dirty="0">
                <a:latin typeface="Verdana"/>
                <a:cs typeface="Verdana"/>
              </a:rPr>
              <a:t>са </a:t>
            </a:r>
            <a:r>
              <a:rPr sz="2100" b="1" spc="-5" dirty="0">
                <a:latin typeface="Verdana"/>
                <a:cs typeface="Verdana"/>
              </a:rPr>
              <a:t>другим лековима</a:t>
            </a:r>
            <a:r>
              <a:rPr sz="2100" b="1" spc="-75" dirty="0">
                <a:latin typeface="Verdana"/>
                <a:cs typeface="Verdana"/>
              </a:rPr>
              <a:t> </a:t>
            </a:r>
            <a:r>
              <a:rPr sz="2100" b="1" dirty="0">
                <a:latin typeface="Verdana"/>
                <a:cs typeface="Verdana"/>
              </a:rPr>
              <a:t>и  </a:t>
            </a:r>
            <a:r>
              <a:rPr sz="2100" b="1" spc="-5" dirty="0">
                <a:latin typeface="Verdana"/>
                <a:cs typeface="Verdana"/>
              </a:rPr>
              <a:t>друге врсте</a:t>
            </a:r>
            <a:r>
              <a:rPr sz="2100" b="1" spc="-35" dirty="0">
                <a:latin typeface="Verdana"/>
                <a:cs typeface="Verdana"/>
              </a:rPr>
              <a:t> </a:t>
            </a:r>
            <a:r>
              <a:rPr sz="2100" b="1" spc="-5" dirty="0">
                <a:latin typeface="Verdana"/>
                <a:cs typeface="Verdana"/>
              </a:rPr>
              <a:t>интеракција</a:t>
            </a:r>
            <a:endParaRPr sz="21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340" y="2162683"/>
            <a:ext cx="8016240" cy="38030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1965" indent="-469265">
              <a:lnSpc>
                <a:spcPts val="2270"/>
              </a:lnSpc>
              <a:spcBef>
                <a:spcPts val="10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10" dirty="0">
                <a:latin typeface="Verdana"/>
                <a:cs typeface="Verdana"/>
              </a:rPr>
              <a:t>Истовремена </a:t>
            </a:r>
            <a:r>
              <a:rPr sz="2100" spc="-5" dirty="0">
                <a:latin typeface="Verdana"/>
                <a:cs typeface="Verdana"/>
              </a:rPr>
              <a:t>примена метилпреднизолона</a:t>
            </a:r>
            <a:r>
              <a:rPr sz="2100" spc="10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и</a:t>
            </a:r>
            <a:endParaRPr sz="2100">
              <a:latin typeface="Verdana"/>
              <a:cs typeface="Verdana"/>
            </a:endParaRPr>
          </a:p>
          <a:p>
            <a:pPr marL="481965" marR="196215">
              <a:lnSpc>
                <a:spcPct val="80000"/>
              </a:lnSpc>
              <a:spcBef>
                <a:spcPts val="250"/>
              </a:spcBef>
            </a:pPr>
            <a:r>
              <a:rPr sz="2100" i="1" spc="-5" dirty="0">
                <a:latin typeface="Verdana"/>
                <a:cs typeface="Verdana"/>
              </a:rPr>
              <a:t>циклоспорина </a:t>
            </a:r>
            <a:r>
              <a:rPr sz="2100" spc="-5" dirty="0">
                <a:latin typeface="Verdana"/>
                <a:cs typeface="Verdana"/>
              </a:rPr>
              <a:t>може довести </a:t>
            </a:r>
            <a:r>
              <a:rPr sz="2100" dirty="0">
                <a:latin typeface="Verdana"/>
                <a:cs typeface="Verdana"/>
              </a:rPr>
              <a:t>до </a:t>
            </a:r>
            <a:r>
              <a:rPr sz="2100" spc="-5" dirty="0">
                <a:latin typeface="Verdana"/>
                <a:cs typeface="Verdana"/>
              </a:rPr>
              <a:t>појаве </a:t>
            </a:r>
            <a:r>
              <a:rPr sz="2100" b="1" spc="-5" dirty="0">
                <a:solidFill>
                  <a:srgbClr val="CC0000"/>
                </a:solidFill>
                <a:latin typeface="Verdana"/>
                <a:cs typeface="Verdana"/>
              </a:rPr>
              <a:t>конвулзија  </a:t>
            </a:r>
            <a:r>
              <a:rPr sz="2100" spc="-5" dirty="0">
                <a:latin typeface="Verdana"/>
                <a:cs typeface="Verdana"/>
              </a:rPr>
              <a:t>јер </a:t>
            </a:r>
            <a:r>
              <a:rPr sz="2100" dirty="0">
                <a:latin typeface="Verdana"/>
                <a:cs typeface="Verdana"/>
              </a:rPr>
              <a:t>та два лека доводе до </a:t>
            </a:r>
            <a:r>
              <a:rPr sz="2100" spc="-5" dirty="0">
                <a:latin typeface="Verdana"/>
                <a:cs typeface="Verdana"/>
              </a:rPr>
              <a:t>међусобне инхибиције  метаболизма. Могуће је </a:t>
            </a:r>
            <a:r>
              <a:rPr sz="2100" dirty="0">
                <a:latin typeface="Verdana"/>
                <a:cs typeface="Verdana"/>
              </a:rPr>
              <a:t>да </a:t>
            </a:r>
            <a:r>
              <a:rPr sz="2100" spc="-5" dirty="0">
                <a:latin typeface="Verdana"/>
                <a:cs typeface="Verdana"/>
              </a:rPr>
              <a:t>конвулзије </a:t>
            </a:r>
            <a:r>
              <a:rPr sz="2100" dirty="0">
                <a:latin typeface="Verdana"/>
                <a:cs typeface="Verdana"/>
              </a:rPr>
              <a:t>и </a:t>
            </a:r>
            <a:r>
              <a:rPr sz="2100" spc="-5" dirty="0">
                <a:latin typeface="Verdana"/>
                <a:cs typeface="Verdana"/>
              </a:rPr>
              <a:t>друге  нежељене реакције са </a:t>
            </a:r>
            <a:r>
              <a:rPr sz="2100" dirty="0">
                <a:latin typeface="Verdana"/>
                <a:cs typeface="Verdana"/>
              </a:rPr>
              <a:t>узимањем </a:t>
            </a:r>
            <a:r>
              <a:rPr sz="2100" spc="-5" dirty="0">
                <a:latin typeface="Verdana"/>
                <a:cs typeface="Verdana"/>
              </a:rPr>
              <a:t>појединих од ових  </a:t>
            </a:r>
            <a:r>
              <a:rPr sz="2100" dirty="0">
                <a:latin typeface="Verdana"/>
                <a:cs typeface="Verdana"/>
              </a:rPr>
              <a:t>лекова </a:t>
            </a:r>
            <a:r>
              <a:rPr sz="2100" spc="-5" dirty="0">
                <a:latin typeface="Verdana"/>
                <a:cs typeface="Verdana"/>
              </a:rPr>
              <a:t>буду</a:t>
            </a:r>
            <a:r>
              <a:rPr sz="2100" spc="-5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учесталије.</a:t>
            </a:r>
            <a:endParaRPr sz="2100">
              <a:latin typeface="Verdana"/>
              <a:cs typeface="Verdana"/>
            </a:endParaRPr>
          </a:p>
          <a:p>
            <a:pPr marL="481965" marR="273050" indent="-469265">
              <a:lnSpc>
                <a:spcPts val="2020"/>
              </a:lnSpc>
              <a:spcBef>
                <a:spcPts val="484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  <a:tab pos="5280025" algn="l"/>
              </a:tabLst>
            </a:pPr>
            <a:r>
              <a:rPr sz="2100" spc="-5" dirty="0">
                <a:latin typeface="Verdana"/>
                <a:cs typeface="Verdana"/>
              </a:rPr>
              <a:t>Барбитурати, </a:t>
            </a:r>
            <a:r>
              <a:rPr sz="2100" dirty="0">
                <a:latin typeface="Verdana"/>
                <a:cs typeface="Verdana"/>
              </a:rPr>
              <a:t>хидантоини, </a:t>
            </a:r>
            <a:r>
              <a:rPr sz="2100" spc="-5" dirty="0">
                <a:latin typeface="Verdana"/>
                <a:cs typeface="Verdana"/>
              </a:rPr>
              <a:t>рифампицин, седативи </a:t>
            </a:r>
            <a:r>
              <a:rPr sz="2100" dirty="0">
                <a:latin typeface="Verdana"/>
                <a:cs typeface="Verdana"/>
              </a:rPr>
              <a:t>и  др. </a:t>
            </a:r>
            <a:r>
              <a:rPr sz="2100" b="1" spc="-5" dirty="0">
                <a:latin typeface="Verdana"/>
                <a:cs typeface="Verdana"/>
              </a:rPr>
              <a:t>индуктори ензима</a:t>
            </a:r>
            <a:r>
              <a:rPr sz="2100" b="1" spc="-35" dirty="0">
                <a:latin typeface="Verdana"/>
                <a:cs typeface="Verdana"/>
              </a:rPr>
              <a:t> </a:t>
            </a:r>
            <a:r>
              <a:rPr sz="2100" b="1" dirty="0">
                <a:latin typeface="Verdana"/>
                <a:cs typeface="Verdana"/>
              </a:rPr>
              <a:t>у</a:t>
            </a:r>
            <a:r>
              <a:rPr sz="2100" b="1" spc="-10" dirty="0">
                <a:latin typeface="Verdana"/>
                <a:cs typeface="Verdana"/>
              </a:rPr>
              <a:t> </a:t>
            </a:r>
            <a:r>
              <a:rPr sz="2100" b="1" spc="-5" dirty="0">
                <a:latin typeface="Verdana"/>
                <a:cs typeface="Verdana"/>
              </a:rPr>
              <a:t>јетри</a:t>
            </a:r>
            <a:r>
              <a:rPr sz="2100" spc="-5" dirty="0">
                <a:latin typeface="Verdana"/>
                <a:cs typeface="Verdana"/>
              </a:rPr>
              <a:t>,	повећавају  метаболизам кортикостероида, </a:t>
            </a:r>
            <a:r>
              <a:rPr sz="2100" spc="-10" dirty="0">
                <a:latin typeface="Verdana"/>
                <a:cs typeface="Verdana"/>
              </a:rPr>
              <a:t>стога</a:t>
            </a:r>
            <a:r>
              <a:rPr sz="210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терапијски</a:t>
            </a:r>
            <a:endParaRPr sz="2100">
              <a:latin typeface="Verdana"/>
              <a:cs typeface="Verdana"/>
            </a:endParaRPr>
          </a:p>
          <a:p>
            <a:pPr marL="481965">
              <a:lnSpc>
                <a:spcPts val="2025"/>
              </a:lnSpc>
            </a:pPr>
            <a:r>
              <a:rPr sz="2100" spc="-5" dirty="0">
                <a:latin typeface="Verdana"/>
                <a:cs typeface="Verdana"/>
              </a:rPr>
              <a:t>ефекат метилпреднизолона може бити</a:t>
            </a:r>
            <a:r>
              <a:rPr sz="2100" spc="-4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смањен.</a:t>
            </a:r>
            <a:endParaRPr sz="2100">
              <a:latin typeface="Verdana"/>
              <a:cs typeface="Verdana"/>
            </a:endParaRPr>
          </a:p>
          <a:p>
            <a:pPr marL="481965" marR="285750" indent="-469265">
              <a:lnSpc>
                <a:spcPct val="80000"/>
              </a:lnSpc>
              <a:spcBef>
                <a:spcPts val="50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  <a:tab pos="4448175" algn="l"/>
              </a:tabLst>
            </a:pPr>
            <a:r>
              <a:rPr sz="2100" dirty="0">
                <a:latin typeface="Verdana"/>
                <a:cs typeface="Verdana"/>
              </a:rPr>
              <a:t>Лекови који </a:t>
            </a:r>
            <a:r>
              <a:rPr sz="2100" b="1" spc="-5" dirty="0">
                <a:latin typeface="Verdana"/>
                <a:cs typeface="Verdana"/>
              </a:rPr>
              <a:t>инхибишу ензим </a:t>
            </a:r>
            <a:r>
              <a:rPr sz="2100" dirty="0">
                <a:latin typeface="Verdana"/>
                <a:cs typeface="Verdana"/>
              </a:rPr>
              <a:t>ЦYП3А4, као што</a:t>
            </a:r>
            <a:r>
              <a:rPr sz="2100" spc="-140" dirty="0">
                <a:latin typeface="Verdana"/>
                <a:cs typeface="Verdana"/>
              </a:rPr>
              <a:t> </a:t>
            </a:r>
            <a:r>
              <a:rPr sz="2100" spc="-10" dirty="0">
                <a:latin typeface="Verdana"/>
                <a:cs typeface="Verdana"/>
              </a:rPr>
              <a:t>су  </a:t>
            </a:r>
            <a:r>
              <a:rPr sz="2100" dirty="0">
                <a:latin typeface="Verdana"/>
                <a:cs typeface="Verdana"/>
              </a:rPr>
              <a:t>циметидин,</a:t>
            </a:r>
            <a:r>
              <a:rPr sz="2100" spc="-30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еритромицин</a:t>
            </a:r>
            <a:r>
              <a:rPr sz="2100" spc="20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и	кетоконазол, </a:t>
            </a:r>
            <a:r>
              <a:rPr sz="2100" spc="-5" dirty="0">
                <a:latin typeface="Verdana"/>
                <a:cs typeface="Verdana"/>
              </a:rPr>
              <a:t>могу</a:t>
            </a:r>
            <a:r>
              <a:rPr sz="2100" spc="-80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да</a:t>
            </a:r>
            <a:endParaRPr sz="2100">
              <a:latin typeface="Verdana"/>
              <a:cs typeface="Verdana"/>
            </a:endParaRPr>
          </a:p>
          <a:p>
            <a:pPr marL="481965" marR="5080">
              <a:lnSpc>
                <a:spcPct val="80000"/>
              </a:lnSpc>
            </a:pPr>
            <a:r>
              <a:rPr sz="2100" spc="-5" dirty="0">
                <a:latin typeface="Verdana"/>
                <a:cs typeface="Verdana"/>
              </a:rPr>
              <a:t>смање метаболизам кортикостероида </a:t>
            </a:r>
            <a:r>
              <a:rPr sz="2100" dirty="0">
                <a:latin typeface="Verdana"/>
                <a:cs typeface="Verdana"/>
              </a:rPr>
              <a:t>и </a:t>
            </a:r>
            <a:r>
              <a:rPr sz="2100" spc="-5" dirty="0">
                <a:latin typeface="Verdana"/>
                <a:cs typeface="Verdana"/>
              </a:rPr>
              <a:t>тако повећају  нјегову концентрацију </a:t>
            </a:r>
            <a:r>
              <a:rPr sz="2100" dirty="0">
                <a:latin typeface="Verdana"/>
                <a:cs typeface="Verdana"/>
              </a:rPr>
              <a:t>у</a:t>
            </a:r>
            <a:r>
              <a:rPr sz="2100" spc="-4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серуму.</a:t>
            </a:r>
            <a:endParaRPr sz="2100">
              <a:latin typeface="Verdana"/>
              <a:cs typeface="Verdan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86800" y="3352800"/>
            <a:ext cx="152400" cy="990600"/>
          </a:xfrm>
          <a:custGeom>
            <a:avLst/>
            <a:gdLst/>
            <a:ahLst/>
            <a:cxnLst/>
            <a:rect l="l" t="t" r="r" b="b"/>
            <a:pathLst>
              <a:path w="152400" h="990600">
                <a:moveTo>
                  <a:pt x="114300" y="247650"/>
                </a:moveTo>
                <a:lnTo>
                  <a:pt x="38100" y="247650"/>
                </a:lnTo>
                <a:lnTo>
                  <a:pt x="38100" y="990600"/>
                </a:lnTo>
                <a:lnTo>
                  <a:pt x="114300" y="990600"/>
                </a:lnTo>
                <a:lnTo>
                  <a:pt x="114300" y="247650"/>
                </a:lnTo>
                <a:close/>
              </a:path>
              <a:path w="152400" h="990600">
                <a:moveTo>
                  <a:pt x="76200" y="0"/>
                </a:moveTo>
                <a:lnTo>
                  <a:pt x="0" y="247650"/>
                </a:lnTo>
                <a:lnTo>
                  <a:pt x="152400" y="247650"/>
                </a:lnTo>
                <a:lnTo>
                  <a:pt x="76200" y="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686800" y="3352800"/>
            <a:ext cx="152400" cy="990600"/>
          </a:xfrm>
          <a:custGeom>
            <a:avLst/>
            <a:gdLst/>
            <a:ahLst/>
            <a:cxnLst/>
            <a:rect l="l" t="t" r="r" b="b"/>
            <a:pathLst>
              <a:path w="152400" h="990600">
                <a:moveTo>
                  <a:pt x="0" y="247650"/>
                </a:moveTo>
                <a:lnTo>
                  <a:pt x="76200" y="0"/>
                </a:lnTo>
                <a:lnTo>
                  <a:pt x="152400" y="247650"/>
                </a:lnTo>
                <a:lnTo>
                  <a:pt x="114300" y="247650"/>
                </a:lnTo>
                <a:lnTo>
                  <a:pt x="114300" y="990600"/>
                </a:lnTo>
                <a:lnTo>
                  <a:pt x="38100" y="990600"/>
                </a:lnTo>
                <a:lnTo>
                  <a:pt x="38100" y="247650"/>
                </a:lnTo>
                <a:lnTo>
                  <a:pt x="0" y="24765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686800" y="4724400"/>
            <a:ext cx="152400" cy="1066800"/>
          </a:xfrm>
          <a:custGeom>
            <a:avLst/>
            <a:gdLst/>
            <a:ahLst/>
            <a:cxnLst/>
            <a:rect l="l" t="t" r="r" b="b"/>
            <a:pathLst>
              <a:path w="152400" h="1066800">
                <a:moveTo>
                  <a:pt x="152400" y="800100"/>
                </a:moveTo>
                <a:lnTo>
                  <a:pt x="0" y="800100"/>
                </a:lnTo>
                <a:lnTo>
                  <a:pt x="76200" y="1066800"/>
                </a:lnTo>
                <a:lnTo>
                  <a:pt x="152400" y="800100"/>
                </a:lnTo>
                <a:close/>
              </a:path>
              <a:path w="152400" h="1066800">
                <a:moveTo>
                  <a:pt x="114300" y="0"/>
                </a:moveTo>
                <a:lnTo>
                  <a:pt x="38100" y="0"/>
                </a:lnTo>
                <a:lnTo>
                  <a:pt x="38100" y="800100"/>
                </a:lnTo>
                <a:lnTo>
                  <a:pt x="114300" y="800100"/>
                </a:lnTo>
                <a:lnTo>
                  <a:pt x="114300" y="0"/>
                </a:lnTo>
                <a:close/>
              </a:path>
            </a:pathLst>
          </a:custGeom>
          <a:solidFill>
            <a:srgbClr val="FF33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686800" y="4724400"/>
            <a:ext cx="152400" cy="1066800"/>
          </a:xfrm>
          <a:custGeom>
            <a:avLst/>
            <a:gdLst/>
            <a:ahLst/>
            <a:cxnLst/>
            <a:rect l="l" t="t" r="r" b="b"/>
            <a:pathLst>
              <a:path w="152400" h="1066800">
                <a:moveTo>
                  <a:pt x="152400" y="800100"/>
                </a:moveTo>
                <a:lnTo>
                  <a:pt x="76200" y="1066800"/>
                </a:lnTo>
                <a:lnTo>
                  <a:pt x="0" y="800100"/>
                </a:lnTo>
                <a:lnTo>
                  <a:pt x="38100" y="800100"/>
                </a:lnTo>
                <a:lnTo>
                  <a:pt x="38100" y="0"/>
                </a:lnTo>
                <a:lnTo>
                  <a:pt x="114300" y="0"/>
                </a:lnTo>
                <a:lnTo>
                  <a:pt x="114300" y="800100"/>
                </a:lnTo>
                <a:lnTo>
                  <a:pt x="152400" y="80010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21</a:t>
            </a:fld>
            <a:endParaRPr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235188" y="6278067"/>
            <a:ext cx="22097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5" dirty="0">
                <a:latin typeface="Verdana"/>
                <a:cs typeface="Verdana"/>
              </a:rPr>
              <a:t>22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286974"/>
            <a:ext cx="5894070" cy="1261110"/>
          </a:xfrm>
          <a:prstGeom prst="rect">
            <a:avLst/>
          </a:prstGeom>
        </p:spPr>
        <p:txBody>
          <a:bodyPr vert="horz" wrap="square" lIns="0" tIns="603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75"/>
              </a:spcBef>
            </a:pPr>
            <a:r>
              <a:rPr sz="3400" b="1" spc="-10" dirty="0">
                <a:solidFill>
                  <a:srgbClr val="CC0000"/>
                </a:solidFill>
                <a:latin typeface="Verdana"/>
                <a:cs typeface="Verdana"/>
              </a:rPr>
              <a:t>метилпреднизолон</a:t>
            </a:r>
            <a:endParaRPr sz="3400">
              <a:latin typeface="Verdana"/>
              <a:cs typeface="Verdana"/>
            </a:endParaRPr>
          </a:p>
          <a:p>
            <a:pPr marL="440690" marR="5080">
              <a:lnSpc>
                <a:spcPct val="100000"/>
              </a:lnSpc>
              <a:spcBef>
                <a:spcPts val="229"/>
              </a:spcBef>
            </a:pPr>
            <a:r>
              <a:rPr sz="2100" b="1" spc="-5" dirty="0">
                <a:latin typeface="Verdana"/>
                <a:cs typeface="Verdana"/>
              </a:rPr>
              <a:t>Интеракције </a:t>
            </a:r>
            <a:r>
              <a:rPr sz="2100" b="1" dirty="0">
                <a:latin typeface="Verdana"/>
                <a:cs typeface="Verdana"/>
              </a:rPr>
              <a:t>са </a:t>
            </a:r>
            <a:r>
              <a:rPr sz="2100" b="1" spc="-5" dirty="0">
                <a:latin typeface="Verdana"/>
                <a:cs typeface="Verdana"/>
              </a:rPr>
              <a:t>другим лековима</a:t>
            </a:r>
            <a:r>
              <a:rPr sz="2100" b="1" spc="-85" dirty="0">
                <a:latin typeface="Verdana"/>
                <a:cs typeface="Verdana"/>
              </a:rPr>
              <a:t> </a:t>
            </a:r>
            <a:r>
              <a:rPr sz="2100" b="1" dirty="0">
                <a:latin typeface="Verdana"/>
                <a:cs typeface="Verdana"/>
              </a:rPr>
              <a:t>и  </a:t>
            </a:r>
            <a:r>
              <a:rPr sz="2100" b="1" spc="-5" dirty="0">
                <a:latin typeface="Verdana"/>
                <a:cs typeface="Verdana"/>
              </a:rPr>
              <a:t>друге врсте</a:t>
            </a:r>
            <a:r>
              <a:rPr sz="2100" b="1" spc="-35" dirty="0">
                <a:latin typeface="Verdana"/>
                <a:cs typeface="Verdana"/>
              </a:rPr>
              <a:t> </a:t>
            </a:r>
            <a:r>
              <a:rPr sz="2100" b="1" spc="-5" dirty="0">
                <a:latin typeface="Verdana"/>
                <a:cs typeface="Verdana"/>
              </a:rPr>
              <a:t>интеракција</a:t>
            </a:r>
            <a:endParaRPr sz="21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2140" y="1842338"/>
            <a:ext cx="7703820" cy="41230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1965" indent="-469265">
              <a:lnSpc>
                <a:spcPts val="2270"/>
              </a:lnSpc>
              <a:spcBef>
                <a:spcPts val="10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Стероиди могу </a:t>
            </a:r>
            <a:r>
              <a:rPr sz="2100" dirty="0">
                <a:latin typeface="Verdana"/>
                <a:cs typeface="Verdana"/>
              </a:rPr>
              <a:t>умањити </a:t>
            </a:r>
            <a:r>
              <a:rPr sz="2100" spc="-5" dirty="0">
                <a:latin typeface="Verdana"/>
                <a:cs typeface="Verdana"/>
              </a:rPr>
              <a:t>ефекте антихолинестеразе</a:t>
            </a:r>
            <a:endParaRPr sz="2100">
              <a:latin typeface="Verdana"/>
              <a:cs typeface="Verdana"/>
            </a:endParaRPr>
          </a:p>
          <a:p>
            <a:pPr marL="481965">
              <a:lnSpc>
                <a:spcPts val="2014"/>
              </a:lnSpc>
            </a:pPr>
            <a:r>
              <a:rPr sz="2100" dirty="0">
                <a:latin typeface="Verdana"/>
                <a:cs typeface="Verdana"/>
              </a:rPr>
              <a:t>код </a:t>
            </a:r>
            <a:r>
              <a:rPr sz="2100" spc="-5" dirty="0">
                <a:latin typeface="Verdana"/>
                <a:cs typeface="Verdana"/>
              </a:rPr>
              <a:t>миастеније гравис. Жељени</a:t>
            </a:r>
            <a:r>
              <a:rPr sz="2100" spc="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ефекти</a:t>
            </a:r>
            <a:endParaRPr sz="2100">
              <a:latin typeface="Verdana"/>
              <a:cs typeface="Verdana"/>
            </a:endParaRPr>
          </a:p>
          <a:p>
            <a:pPr marL="481965" marR="167640" algn="just">
              <a:lnSpc>
                <a:spcPts val="2020"/>
              </a:lnSpc>
              <a:spcBef>
                <a:spcPts val="234"/>
              </a:spcBef>
            </a:pPr>
            <a:r>
              <a:rPr sz="2100" spc="-5" dirty="0">
                <a:latin typeface="Verdana"/>
                <a:cs typeface="Verdana"/>
              </a:rPr>
              <a:t>хипогликемијских агенаса </a:t>
            </a:r>
            <a:r>
              <a:rPr sz="2100" dirty="0">
                <a:latin typeface="Verdana"/>
                <a:cs typeface="Verdana"/>
              </a:rPr>
              <a:t>(уклјучујући </a:t>
            </a:r>
            <a:r>
              <a:rPr sz="2100" spc="-5" dirty="0">
                <a:latin typeface="Verdana"/>
                <a:cs typeface="Verdana"/>
              </a:rPr>
              <a:t>инсулин),  антихипертензива </a:t>
            </a:r>
            <a:r>
              <a:rPr sz="2100" dirty="0">
                <a:latin typeface="Verdana"/>
                <a:cs typeface="Verdana"/>
              </a:rPr>
              <a:t>и </a:t>
            </a:r>
            <a:r>
              <a:rPr sz="2100" spc="-5" dirty="0">
                <a:latin typeface="Verdana"/>
                <a:cs typeface="Verdana"/>
              </a:rPr>
              <a:t>диуретика антагонизовани </a:t>
            </a:r>
            <a:r>
              <a:rPr sz="2100" spc="-10" dirty="0">
                <a:latin typeface="Verdana"/>
                <a:cs typeface="Verdana"/>
              </a:rPr>
              <a:t>су  </a:t>
            </a:r>
            <a:r>
              <a:rPr sz="2100" spc="-5" dirty="0">
                <a:latin typeface="Verdana"/>
                <a:cs typeface="Verdana"/>
              </a:rPr>
              <a:t>при употреби са кортикостероидима.</a:t>
            </a:r>
            <a:endParaRPr sz="2100">
              <a:latin typeface="Verdana"/>
              <a:cs typeface="Verdana"/>
            </a:endParaRPr>
          </a:p>
          <a:p>
            <a:pPr marL="481965" indent="-469265">
              <a:lnSpc>
                <a:spcPts val="2270"/>
              </a:lnSpc>
              <a:spcBef>
                <a:spcPts val="1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Хипокалемијски ефекти ацетазоламида,</a:t>
            </a:r>
            <a:r>
              <a:rPr sz="2100" spc="-50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диуретика</a:t>
            </a:r>
            <a:endParaRPr sz="2100">
              <a:latin typeface="Verdana"/>
              <a:cs typeface="Verdana"/>
            </a:endParaRPr>
          </a:p>
          <a:p>
            <a:pPr marL="481965">
              <a:lnSpc>
                <a:spcPts val="2014"/>
              </a:lnSpc>
            </a:pPr>
            <a:r>
              <a:rPr sz="2100" spc="-5" dirty="0">
                <a:latin typeface="Verdana"/>
                <a:cs typeface="Verdana"/>
              </a:rPr>
              <a:t>Хенлејеве петље, тиазидних диуретика</a:t>
            </a:r>
            <a:r>
              <a:rPr sz="2100" spc="-40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и</a:t>
            </a:r>
            <a:endParaRPr sz="2100">
              <a:latin typeface="Verdana"/>
              <a:cs typeface="Verdana"/>
            </a:endParaRPr>
          </a:p>
          <a:p>
            <a:pPr marL="481965" marR="476250">
              <a:lnSpc>
                <a:spcPct val="80000"/>
              </a:lnSpc>
              <a:spcBef>
                <a:spcPts val="250"/>
              </a:spcBef>
            </a:pPr>
            <a:r>
              <a:rPr sz="2100" spc="-5" dirty="0">
                <a:latin typeface="Verdana"/>
                <a:cs typeface="Verdana"/>
              </a:rPr>
              <a:t>карбеноксолона се појачавају </a:t>
            </a:r>
            <a:r>
              <a:rPr sz="2100" dirty="0">
                <a:latin typeface="Verdana"/>
                <a:cs typeface="Verdana"/>
              </a:rPr>
              <a:t>у комбинацији </a:t>
            </a:r>
            <a:r>
              <a:rPr sz="2100" spc="-10" dirty="0">
                <a:latin typeface="Verdana"/>
                <a:cs typeface="Verdana"/>
              </a:rPr>
              <a:t>са  </a:t>
            </a:r>
            <a:r>
              <a:rPr sz="2100" spc="-5" dirty="0">
                <a:latin typeface="Verdana"/>
                <a:cs typeface="Verdana"/>
              </a:rPr>
              <a:t>кортикостероидима.</a:t>
            </a:r>
            <a:endParaRPr sz="2100">
              <a:latin typeface="Verdana"/>
              <a:cs typeface="Verdana"/>
            </a:endParaRPr>
          </a:p>
          <a:p>
            <a:pPr marL="481965" indent="-469265">
              <a:lnSpc>
                <a:spcPts val="227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Дејство кумаринских антикоагуланаса може</a:t>
            </a:r>
            <a:r>
              <a:rPr sz="2100" spc="-2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бити</a:t>
            </a:r>
            <a:endParaRPr sz="2100">
              <a:latin typeface="Verdana"/>
              <a:cs typeface="Verdana"/>
            </a:endParaRPr>
          </a:p>
          <a:p>
            <a:pPr marL="481965">
              <a:lnSpc>
                <a:spcPts val="2014"/>
              </a:lnSpc>
            </a:pPr>
            <a:r>
              <a:rPr sz="2100" spc="-5" dirty="0">
                <a:latin typeface="Verdana"/>
                <a:cs typeface="Verdana"/>
              </a:rPr>
              <a:t>појачано истовременом</a:t>
            </a:r>
            <a:r>
              <a:rPr sz="2100" spc="1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употребом</a:t>
            </a:r>
            <a:endParaRPr sz="2100">
              <a:latin typeface="Verdana"/>
              <a:cs typeface="Verdana"/>
            </a:endParaRPr>
          </a:p>
          <a:p>
            <a:pPr marL="481965">
              <a:lnSpc>
                <a:spcPts val="2014"/>
              </a:lnSpc>
            </a:pPr>
            <a:r>
              <a:rPr sz="2100" spc="-5" dirty="0">
                <a:latin typeface="Verdana"/>
                <a:cs typeface="Verdana"/>
              </a:rPr>
              <a:t>кортикостероида, </a:t>
            </a:r>
            <a:r>
              <a:rPr sz="2100" dirty="0">
                <a:latin typeface="Verdana"/>
                <a:cs typeface="Verdana"/>
              </a:rPr>
              <a:t>те </a:t>
            </a:r>
            <a:r>
              <a:rPr sz="2100" spc="-5" dirty="0">
                <a:latin typeface="Verdana"/>
                <a:cs typeface="Verdana"/>
              </a:rPr>
              <a:t>се препоручује</a:t>
            </a:r>
            <a:r>
              <a:rPr sz="2100" spc="-2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чешћа</a:t>
            </a:r>
            <a:endParaRPr sz="2100">
              <a:latin typeface="Verdana"/>
              <a:cs typeface="Verdana"/>
            </a:endParaRPr>
          </a:p>
          <a:p>
            <a:pPr marL="481965" marR="135255">
              <a:lnSpc>
                <a:spcPts val="2020"/>
              </a:lnSpc>
              <a:spcBef>
                <a:spcPts val="229"/>
              </a:spcBef>
            </a:pPr>
            <a:r>
              <a:rPr sz="2100" spc="-5" dirty="0">
                <a:latin typeface="Verdana"/>
                <a:cs typeface="Verdana"/>
              </a:rPr>
              <a:t>контрола ИНР-а или протромбинског времена због  </a:t>
            </a:r>
            <a:r>
              <a:rPr sz="2100" dirty="0">
                <a:latin typeface="Verdana"/>
                <a:cs typeface="Verdana"/>
              </a:rPr>
              <a:t>опасности </a:t>
            </a:r>
            <a:r>
              <a:rPr sz="2100" spc="-5" dirty="0">
                <a:latin typeface="Verdana"/>
                <a:cs typeface="Verdana"/>
              </a:rPr>
              <a:t>од спонтаног</a:t>
            </a:r>
            <a:r>
              <a:rPr sz="2100" spc="-1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крварења.</a:t>
            </a:r>
            <a:endParaRPr sz="21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spcBef>
                <a:spcPts val="1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dirty="0">
                <a:latin typeface="Verdana"/>
                <a:cs typeface="Verdana"/>
              </a:rPr>
              <a:t>У комбинацији </a:t>
            </a:r>
            <a:r>
              <a:rPr sz="2100" spc="-5" dirty="0">
                <a:latin typeface="Verdana"/>
                <a:cs typeface="Verdana"/>
              </a:rPr>
              <a:t>са салицилатима </a:t>
            </a:r>
            <a:r>
              <a:rPr sz="2100" dirty="0">
                <a:latin typeface="Verdana"/>
                <a:cs typeface="Verdana"/>
              </a:rPr>
              <a:t>и</a:t>
            </a:r>
            <a:r>
              <a:rPr sz="2100" spc="-2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пиразолонским</a:t>
            </a:r>
            <a:endParaRPr sz="21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6900" y="5875731"/>
            <a:ext cx="7950200" cy="601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270"/>
              </a:lnSpc>
              <a:spcBef>
                <a:spcPts val="100"/>
              </a:spcBef>
              <a:tabLst>
                <a:tab pos="497205" algn="l"/>
                <a:tab pos="7936865" algn="l"/>
              </a:tabLst>
            </a:pPr>
            <a:r>
              <a:rPr sz="2100" u="sng" dirty="0">
                <a:uFill>
                  <a:solidFill>
                    <a:srgbClr val="CC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100" u="sng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аналгоантипиретицима,</a:t>
            </a:r>
            <a:r>
              <a:rPr sz="2100" u="sng" spc="-9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 </a:t>
            </a:r>
            <a:r>
              <a:rPr sz="2100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глукокортикоиди	</a:t>
            </a:r>
            <a:endParaRPr sz="2100">
              <a:latin typeface="Verdana"/>
              <a:cs typeface="Verdana"/>
            </a:endParaRPr>
          </a:p>
          <a:p>
            <a:pPr marL="497205">
              <a:lnSpc>
                <a:spcPts val="2270"/>
              </a:lnSpc>
            </a:pPr>
            <a:r>
              <a:rPr sz="2100" spc="-5" dirty="0">
                <a:latin typeface="Verdana"/>
                <a:cs typeface="Verdana"/>
              </a:rPr>
              <a:t>појачавају </a:t>
            </a:r>
            <a:r>
              <a:rPr sz="2100" dirty="0">
                <a:latin typeface="Verdana"/>
                <a:cs typeface="Verdana"/>
              </a:rPr>
              <a:t>опасност </a:t>
            </a:r>
            <a:r>
              <a:rPr sz="2100" spc="-5" dirty="0">
                <a:latin typeface="Verdana"/>
                <a:cs typeface="Verdana"/>
              </a:rPr>
              <a:t>од</a:t>
            </a:r>
            <a:r>
              <a:rPr sz="2100" spc="-1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гастроинтестиналних</a:t>
            </a:r>
            <a:endParaRPr sz="21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81836" y="6388100"/>
            <a:ext cx="2049145" cy="345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100" dirty="0">
                <a:latin typeface="Verdana"/>
                <a:cs typeface="Verdana"/>
              </a:rPr>
              <a:t>ком</a:t>
            </a:r>
            <a:r>
              <a:rPr sz="2100" spc="5" dirty="0">
                <a:latin typeface="Verdana"/>
                <a:cs typeface="Verdana"/>
              </a:rPr>
              <a:t>п</a:t>
            </a:r>
            <a:r>
              <a:rPr sz="2100" dirty="0">
                <a:latin typeface="Verdana"/>
                <a:cs typeface="Verdana"/>
              </a:rPr>
              <a:t>ли</a:t>
            </a:r>
            <a:r>
              <a:rPr sz="2100" spc="5" dirty="0">
                <a:latin typeface="Verdana"/>
                <a:cs typeface="Verdana"/>
              </a:rPr>
              <a:t>к</a:t>
            </a:r>
            <a:r>
              <a:rPr sz="2100" dirty="0">
                <a:latin typeface="Verdana"/>
                <a:cs typeface="Verdana"/>
              </a:rPr>
              <a:t>ациј</a:t>
            </a:r>
            <a:r>
              <a:rPr sz="2100" spc="-5" dirty="0">
                <a:latin typeface="Verdana"/>
                <a:cs typeface="Verdana"/>
              </a:rPr>
              <a:t>а</a:t>
            </a:r>
            <a:r>
              <a:rPr sz="2100" dirty="0">
                <a:latin typeface="Verdana"/>
                <a:cs typeface="Verdana"/>
              </a:rPr>
              <a:t>.</a:t>
            </a:r>
            <a:endParaRPr sz="21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182372"/>
            <a:ext cx="4798695" cy="543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400" b="1" spc="-10" dirty="0">
                <a:solidFill>
                  <a:srgbClr val="CC0000"/>
                </a:solidFill>
                <a:latin typeface="Verdana"/>
                <a:cs typeface="Verdana"/>
              </a:rPr>
              <a:t>метилпр</a:t>
            </a:r>
            <a:r>
              <a:rPr sz="3400" b="1" dirty="0">
                <a:solidFill>
                  <a:srgbClr val="CC0000"/>
                </a:solidFill>
                <a:latin typeface="Verdana"/>
                <a:cs typeface="Verdana"/>
              </a:rPr>
              <a:t>е</a:t>
            </a:r>
            <a:r>
              <a:rPr sz="3400" b="1" spc="-10" dirty="0">
                <a:solidFill>
                  <a:srgbClr val="CC0000"/>
                </a:solidFill>
                <a:latin typeface="Verdana"/>
                <a:cs typeface="Verdana"/>
              </a:rPr>
              <a:t>дн</a:t>
            </a:r>
            <a:r>
              <a:rPr sz="3400" b="1" dirty="0">
                <a:solidFill>
                  <a:srgbClr val="CC0000"/>
                </a:solidFill>
                <a:latin typeface="Verdana"/>
                <a:cs typeface="Verdana"/>
              </a:rPr>
              <a:t>и</a:t>
            </a:r>
            <a:r>
              <a:rPr sz="3400" b="1" spc="-5" dirty="0">
                <a:solidFill>
                  <a:srgbClr val="CC0000"/>
                </a:solidFill>
                <a:latin typeface="Verdana"/>
                <a:cs typeface="Verdana"/>
              </a:rPr>
              <a:t>золон</a:t>
            </a:r>
            <a:endParaRPr sz="3400">
              <a:latin typeface="Verdana"/>
              <a:cs typeface="Verdan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23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307340" y="793750"/>
            <a:ext cx="7809865" cy="50361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1965" marR="5080" indent="-469265">
              <a:lnSpc>
                <a:spcPct val="100000"/>
              </a:lnSpc>
              <a:spcBef>
                <a:spcPts val="10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400" b="1" dirty="0">
                <a:latin typeface="Verdana"/>
                <a:cs typeface="Verdana"/>
              </a:rPr>
              <a:t>Интеракције са </a:t>
            </a:r>
            <a:r>
              <a:rPr sz="2400" b="1" spc="-5" dirty="0">
                <a:latin typeface="Verdana"/>
                <a:cs typeface="Verdana"/>
              </a:rPr>
              <a:t>другим лековима </a:t>
            </a:r>
            <a:r>
              <a:rPr sz="2400" b="1" dirty="0">
                <a:latin typeface="Verdana"/>
                <a:cs typeface="Verdana"/>
              </a:rPr>
              <a:t>и </a:t>
            </a:r>
            <a:r>
              <a:rPr sz="2400" b="1" spc="-5" dirty="0">
                <a:latin typeface="Verdana"/>
                <a:cs typeface="Verdana"/>
              </a:rPr>
              <a:t>друге  врсте интеракција</a:t>
            </a:r>
            <a:endParaRPr sz="24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har char=""/>
            </a:pPr>
            <a:endParaRPr sz="3600">
              <a:latin typeface="Times New Roman"/>
              <a:cs typeface="Times New Roman"/>
            </a:endParaRPr>
          </a:p>
          <a:p>
            <a:pPr marL="481965" marR="158750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dirty="0">
                <a:latin typeface="Verdana"/>
                <a:cs typeface="Verdana"/>
              </a:rPr>
              <a:t>У </a:t>
            </a:r>
            <a:r>
              <a:rPr sz="3000" spc="-5" dirty="0">
                <a:latin typeface="Verdana"/>
                <a:cs typeface="Verdana"/>
              </a:rPr>
              <a:t>хипопротромбинемији, салицилну  </a:t>
            </a:r>
            <a:r>
              <a:rPr sz="3000" dirty="0">
                <a:latin typeface="Verdana"/>
                <a:cs typeface="Verdana"/>
              </a:rPr>
              <a:t>киселину у </a:t>
            </a:r>
            <a:r>
              <a:rPr sz="3000" spc="-5" dirty="0">
                <a:latin typeface="Verdana"/>
                <a:cs typeface="Verdana"/>
              </a:rPr>
              <a:t>комбинацији </a:t>
            </a:r>
            <a:r>
              <a:rPr sz="3000" spc="5" dirty="0">
                <a:latin typeface="Verdana"/>
                <a:cs typeface="Verdana"/>
              </a:rPr>
              <a:t>са  </a:t>
            </a:r>
            <a:r>
              <a:rPr sz="3000" spc="-5" dirty="0">
                <a:latin typeface="Verdana"/>
                <a:cs typeface="Verdana"/>
              </a:rPr>
              <a:t>глукокортикоидима треба  примењивати</a:t>
            </a:r>
            <a:r>
              <a:rPr sz="3000" spc="-10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опрезно.</a:t>
            </a:r>
            <a:endParaRPr sz="3000">
              <a:latin typeface="Verdana"/>
              <a:cs typeface="Verdana"/>
            </a:endParaRPr>
          </a:p>
          <a:p>
            <a:pPr marL="481965" marR="28575" indent="-469265">
              <a:lnSpc>
                <a:spcPct val="100000"/>
              </a:lnSpc>
              <a:spcBef>
                <a:spcPts val="725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dirty="0">
                <a:latin typeface="Verdana"/>
                <a:cs typeface="Verdana"/>
              </a:rPr>
              <a:t>У </a:t>
            </a:r>
            <a:r>
              <a:rPr sz="3000" spc="-5" dirty="0">
                <a:latin typeface="Verdana"/>
                <a:cs typeface="Verdana"/>
              </a:rPr>
              <a:t>интеракцији </a:t>
            </a:r>
            <a:r>
              <a:rPr sz="3000" dirty="0">
                <a:latin typeface="Verdana"/>
                <a:cs typeface="Verdana"/>
              </a:rPr>
              <a:t>са </a:t>
            </a:r>
            <a:r>
              <a:rPr sz="3000" spc="-5" dirty="0">
                <a:latin typeface="Verdana"/>
                <a:cs typeface="Verdana"/>
              </a:rPr>
              <a:t>неуромускуларним  блокирајућим агенсима, </a:t>
            </a:r>
            <a:r>
              <a:rPr sz="3000" dirty="0">
                <a:latin typeface="Verdana"/>
                <a:cs typeface="Verdana"/>
              </a:rPr>
              <a:t>као </a:t>
            </a:r>
            <a:r>
              <a:rPr sz="3000" spc="-5" dirty="0">
                <a:latin typeface="Verdana"/>
                <a:cs typeface="Verdana"/>
              </a:rPr>
              <a:t>што је  панкуронијум, </a:t>
            </a:r>
            <a:r>
              <a:rPr sz="3000" dirty="0">
                <a:latin typeface="Verdana"/>
                <a:cs typeface="Verdana"/>
              </a:rPr>
              <a:t>умањује</a:t>
            </a:r>
            <a:r>
              <a:rPr sz="3000" spc="-15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њихово</a:t>
            </a:r>
            <a:endParaRPr sz="3000">
              <a:latin typeface="Verdana"/>
              <a:cs typeface="Verdana"/>
            </a:endParaRPr>
          </a:p>
          <a:p>
            <a:pPr marL="481965">
              <a:lnSpc>
                <a:spcPct val="100000"/>
              </a:lnSpc>
            </a:pPr>
            <a:r>
              <a:rPr sz="3000" dirty="0">
                <a:latin typeface="Verdana"/>
                <a:cs typeface="Verdana"/>
              </a:rPr>
              <a:t>дејство.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270763"/>
            <a:ext cx="5158105" cy="84899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400" b="1" spc="-10" dirty="0">
                <a:latin typeface="Verdana"/>
                <a:cs typeface="Verdana"/>
              </a:rPr>
              <a:t>H03 </a:t>
            </a:r>
            <a:r>
              <a:rPr sz="2000" spc="-5" dirty="0"/>
              <a:t>Лекови </a:t>
            </a:r>
            <a:r>
              <a:rPr sz="2000" dirty="0"/>
              <a:t>за </a:t>
            </a:r>
            <a:r>
              <a:rPr sz="2000" spc="-5" dirty="0"/>
              <a:t>болести</a:t>
            </a:r>
            <a:r>
              <a:rPr sz="2000" spc="-90" dirty="0"/>
              <a:t> </a:t>
            </a:r>
            <a:r>
              <a:rPr sz="2000" spc="-5" dirty="0"/>
              <a:t>тиреоидеје</a:t>
            </a:r>
            <a:endParaRPr sz="2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2000" b="1" dirty="0">
                <a:solidFill>
                  <a:srgbClr val="CC0000"/>
                </a:solidFill>
                <a:latin typeface="Verdana"/>
                <a:cs typeface="Verdana"/>
              </a:rPr>
              <a:t>ХОРМОНИ ШТИТНЕ</a:t>
            </a:r>
            <a:r>
              <a:rPr sz="2000" b="1" spc="-70" dirty="0">
                <a:solidFill>
                  <a:srgbClr val="CC0000"/>
                </a:solidFill>
                <a:latin typeface="Verdana"/>
                <a:cs typeface="Verdana"/>
              </a:rPr>
              <a:t> </a:t>
            </a:r>
            <a:r>
              <a:rPr sz="2000" b="1" spc="-5" dirty="0">
                <a:solidFill>
                  <a:srgbClr val="CC0000"/>
                </a:solidFill>
                <a:latin typeface="Verdana"/>
                <a:cs typeface="Verdana"/>
              </a:rPr>
              <a:t>ЖЛЕЗДЕ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24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645668" y="1737182"/>
            <a:ext cx="7512684" cy="4232910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481965" marR="1049020" indent="-469265">
              <a:lnSpc>
                <a:spcPts val="3240"/>
              </a:lnSpc>
              <a:spcBef>
                <a:spcPts val="509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spc="-5" dirty="0">
                <a:latin typeface="Verdana"/>
                <a:cs typeface="Verdana"/>
              </a:rPr>
              <a:t>Штитна жлезда лучи </a:t>
            </a:r>
            <a:r>
              <a:rPr sz="3000" dirty="0">
                <a:latin typeface="Verdana"/>
                <a:cs typeface="Verdana"/>
              </a:rPr>
              <a:t>3 </a:t>
            </a:r>
            <a:r>
              <a:rPr sz="3000" spc="-5" dirty="0">
                <a:latin typeface="Verdana"/>
                <a:cs typeface="Verdana"/>
              </a:rPr>
              <a:t>главна  хормона:</a:t>
            </a:r>
            <a:endParaRPr sz="3000">
              <a:latin typeface="Verdana"/>
              <a:cs typeface="Verdana"/>
            </a:endParaRPr>
          </a:p>
          <a:p>
            <a:pPr marL="821690" lvl="1" indent="-339725">
              <a:lnSpc>
                <a:spcPct val="100000"/>
              </a:lnSpc>
              <a:spcBef>
                <a:spcPts val="310"/>
              </a:spcBef>
              <a:buChar char="•"/>
              <a:tabLst>
                <a:tab pos="822325" algn="l"/>
              </a:tabLst>
            </a:pPr>
            <a:r>
              <a:rPr sz="3000" spc="-5" dirty="0">
                <a:latin typeface="Verdana"/>
                <a:cs typeface="Verdana"/>
              </a:rPr>
              <a:t>тироксин </a:t>
            </a:r>
            <a:r>
              <a:rPr sz="3000" dirty="0">
                <a:latin typeface="Verdana"/>
                <a:cs typeface="Verdana"/>
              </a:rPr>
              <a:t>(Т</a:t>
            </a:r>
            <a:r>
              <a:rPr sz="3000" baseline="-20833" dirty="0">
                <a:latin typeface="Verdana"/>
                <a:cs typeface="Verdana"/>
              </a:rPr>
              <a:t>4</a:t>
            </a:r>
            <a:r>
              <a:rPr sz="3000" dirty="0">
                <a:latin typeface="Verdana"/>
                <a:cs typeface="Verdana"/>
              </a:rPr>
              <a:t>)</a:t>
            </a:r>
            <a:endParaRPr sz="3000">
              <a:latin typeface="Verdana"/>
              <a:cs typeface="Verdana"/>
            </a:endParaRPr>
          </a:p>
          <a:p>
            <a:pPr marL="821690" lvl="1" indent="-339725">
              <a:lnSpc>
                <a:spcPct val="100000"/>
              </a:lnSpc>
              <a:spcBef>
                <a:spcPts val="365"/>
              </a:spcBef>
              <a:buChar char="•"/>
              <a:tabLst>
                <a:tab pos="822325" algn="l"/>
              </a:tabLst>
            </a:pPr>
            <a:r>
              <a:rPr sz="3000" spc="-5" dirty="0">
                <a:latin typeface="Verdana"/>
                <a:cs typeface="Verdana"/>
              </a:rPr>
              <a:t>тријодтиронин</a:t>
            </a:r>
            <a:r>
              <a:rPr sz="3000" spc="20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(Т</a:t>
            </a:r>
            <a:r>
              <a:rPr sz="3000" baseline="-20833" dirty="0">
                <a:latin typeface="Verdana"/>
                <a:cs typeface="Verdana"/>
              </a:rPr>
              <a:t>3</a:t>
            </a:r>
            <a:r>
              <a:rPr sz="3000" dirty="0">
                <a:latin typeface="Verdana"/>
                <a:cs typeface="Verdana"/>
              </a:rPr>
              <a:t>)</a:t>
            </a:r>
            <a:endParaRPr sz="3000">
              <a:latin typeface="Verdana"/>
              <a:cs typeface="Verdana"/>
            </a:endParaRPr>
          </a:p>
          <a:p>
            <a:pPr marL="821690" lvl="1" indent="-339725">
              <a:lnSpc>
                <a:spcPct val="100000"/>
              </a:lnSpc>
              <a:spcBef>
                <a:spcPts val="359"/>
              </a:spcBef>
              <a:buChar char="•"/>
              <a:tabLst>
                <a:tab pos="822325" algn="l"/>
              </a:tabLst>
            </a:pPr>
            <a:r>
              <a:rPr sz="3000" spc="-5" dirty="0">
                <a:latin typeface="Verdana"/>
                <a:cs typeface="Verdana"/>
              </a:rPr>
              <a:t>калцитонин</a:t>
            </a:r>
            <a:endParaRPr sz="3000">
              <a:latin typeface="Verdana"/>
              <a:cs typeface="Verdana"/>
            </a:endParaRPr>
          </a:p>
          <a:p>
            <a:pPr marL="481965" marR="5080" indent="-469265">
              <a:lnSpc>
                <a:spcPts val="3240"/>
              </a:lnSpc>
              <a:spcBef>
                <a:spcPts val="765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  <a:tab pos="1841500" algn="l"/>
                <a:tab pos="2065655" algn="l"/>
              </a:tabLst>
            </a:pPr>
            <a:r>
              <a:rPr sz="3000" spc="-5" dirty="0">
                <a:latin typeface="Verdana"/>
                <a:cs typeface="Verdana"/>
              </a:rPr>
              <a:t>Термин	тиреоидни хормони </a:t>
            </a:r>
            <a:r>
              <a:rPr sz="3000" dirty="0">
                <a:latin typeface="Verdana"/>
                <a:cs typeface="Verdana"/>
              </a:rPr>
              <a:t>односи  </a:t>
            </a:r>
            <a:r>
              <a:rPr sz="3000" spc="-5" dirty="0">
                <a:latin typeface="Verdana"/>
                <a:cs typeface="Verdana"/>
              </a:rPr>
              <a:t>се</a:t>
            </a:r>
            <a:r>
              <a:rPr sz="3000" spc="-15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на	</a:t>
            </a:r>
            <a:r>
              <a:rPr sz="3000" dirty="0">
                <a:latin typeface="Verdana"/>
                <a:cs typeface="Verdana"/>
              </a:rPr>
              <a:t>Т</a:t>
            </a:r>
            <a:r>
              <a:rPr sz="3000" baseline="-20833" dirty="0">
                <a:latin typeface="Verdana"/>
                <a:cs typeface="Verdana"/>
              </a:rPr>
              <a:t>3 </a:t>
            </a:r>
            <a:r>
              <a:rPr sz="3000" dirty="0">
                <a:latin typeface="Verdana"/>
                <a:cs typeface="Verdana"/>
              </a:rPr>
              <a:t>и</a:t>
            </a:r>
            <a:r>
              <a:rPr sz="3000" spc="-375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Т</a:t>
            </a:r>
            <a:r>
              <a:rPr sz="3000" spc="-7" baseline="-20833" dirty="0">
                <a:latin typeface="Verdana"/>
                <a:cs typeface="Verdana"/>
              </a:rPr>
              <a:t>4</a:t>
            </a:r>
            <a:r>
              <a:rPr sz="3000" spc="-5" dirty="0">
                <a:latin typeface="Verdana"/>
                <a:cs typeface="Verdana"/>
              </a:rPr>
              <a:t>.</a:t>
            </a:r>
            <a:endParaRPr sz="3000">
              <a:latin typeface="Verdana"/>
              <a:cs typeface="Verdana"/>
            </a:endParaRPr>
          </a:p>
          <a:p>
            <a:pPr marL="481965" marR="622300" indent="-469265">
              <a:lnSpc>
                <a:spcPts val="3240"/>
              </a:lnSpc>
              <a:spcBef>
                <a:spcPts val="725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spc="-5" dirty="0">
                <a:latin typeface="Verdana"/>
                <a:cs typeface="Verdana"/>
              </a:rPr>
              <a:t>Функционална јединица </a:t>
            </a:r>
            <a:r>
              <a:rPr sz="3000" dirty="0">
                <a:latin typeface="Verdana"/>
                <a:cs typeface="Verdana"/>
              </a:rPr>
              <a:t>штитне  </a:t>
            </a:r>
            <a:r>
              <a:rPr sz="3000" spc="-5" dirty="0">
                <a:latin typeface="Verdana"/>
                <a:cs typeface="Verdana"/>
              </a:rPr>
              <a:t>жлезде је </a:t>
            </a:r>
            <a:r>
              <a:rPr sz="3000" dirty="0">
                <a:latin typeface="Verdana"/>
                <a:cs typeface="Verdana"/>
              </a:rPr>
              <a:t>фоликул </a:t>
            </a:r>
            <a:r>
              <a:rPr sz="3000" spc="-5" dirty="0">
                <a:latin typeface="Verdana"/>
                <a:cs typeface="Verdana"/>
              </a:rPr>
              <a:t>или</a:t>
            </a:r>
            <a:r>
              <a:rPr sz="3000" spc="-70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ацинус.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45668" y="729488"/>
            <a:ext cx="6940550" cy="5103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320" marR="508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Verdana"/>
                <a:cs typeface="Verdana"/>
              </a:rPr>
              <a:t>Основни кораци </a:t>
            </a:r>
            <a:r>
              <a:rPr sz="2400" dirty="0">
                <a:latin typeface="Verdana"/>
                <a:cs typeface="Verdana"/>
              </a:rPr>
              <a:t>у </a:t>
            </a:r>
            <a:r>
              <a:rPr sz="2400" spc="-5" dirty="0">
                <a:latin typeface="Verdana"/>
                <a:cs typeface="Verdana"/>
              </a:rPr>
              <a:t>синтези, складиштењу </a:t>
            </a:r>
            <a:r>
              <a:rPr sz="2400" dirty="0">
                <a:latin typeface="Verdana"/>
                <a:cs typeface="Verdana"/>
              </a:rPr>
              <a:t>и  </a:t>
            </a:r>
            <a:r>
              <a:rPr sz="2400" spc="-5" dirty="0">
                <a:latin typeface="Verdana"/>
                <a:cs typeface="Verdana"/>
              </a:rPr>
              <a:t>секрецији тиреоидних хормона</a:t>
            </a:r>
            <a:r>
              <a:rPr sz="2400" spc="35" dirty="0">
                <a:latin typeface="Verdana"/>
                <a:cs typeface="Verdana"/>
              </a:rPr>
              <a:t> </a:t>
            </a:r>
            <a:r>
              <a:rPr sz="2400" spc="-5" dirty="0">
                <a:latin typeface="Verdana"/>
                <a:cs typeface="Verdana"/>
              </a:rPr>
              <a:t>су:</a:t>
            </a:r>
            <a:endParaRPr sz="2400">
              <a:latin typeface="Verdana"/>
              <a:cs typeface="Verdana"/>
            </a:endParaRPr>
          </a:p>
          <a:p>
            <a:pPr marL="481965" marR="499109" indent="-469265">
              <a:lnSpc>
                <a:spcPct val="100000"/>
              </a:lnSpc>
              <a:spcBef>
                <a:spcPts val="2535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spc="-5" dirty="0">
                <a:latin typeface="Verdana"/>
                <a:cs typeface="Verdana"/>
              </a:rPr>
              <a:t>преузимање </a:t>
            </a:r>
            <a:r>
              <a:rPr sz="3000" spc="-10" dirty="0">
                <a:latin typeface="Verdana"/>
                <a:cs typeface="Verdana"/>
              </a:rPr>
              <a:t>јодида </a:t>
            </a:r>
            <a:r>
              <a:rPr sz="3000" dirty="0">
                <a:latin typeface="Verdana"/>
                <a:cs typeface="Verdana"/>
              </a:rPr>
              <a:t>од </a:t>
            </a:r>
            <a:r>
              <a:rPr sz="3000" spc="-5" dirty="0">
                <a:latin typeface="Verdana"/>
                <a:cs typeface="Verdana"/>
              </a:rPr>
              <a:t>стране  </a:t>
            </a:r>
            <a:r>
              <a:rPr sz="3000" dirty="0">
                <a:latin typeface="Verdana"/>
                <a:cs typeface="Verdana"/>
              </a:rPr>
              <a:t>ћелија</a:t>
            </a:r>
            <a:r>
              <a:rPr sz="3000" spc="-15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фоликула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CC0000"/>
              </a:buClr>
              <a:buFont typeface="Wingdings"/>
              <a:buChar char=""/>
            </a:pPr>
            <a:endParaRPr sz="4350">
              <a:latin typeface="Times New Roman"/>
              <a:cs typeface="Times New Roman"/>
            </a:endParaRPr>
          </a:p>
          <a:p>
            <a:pPr marL="481965" marR="392430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spc="-5" dirty="0">
                <a:latin typeface="Verdana"/>
                <a:cs typeface="Verdana"/>
              </a:rPr>
              <a:t>оксидација </a:t>
            </a:r>
            <a:r>
              <a:rPr sz="3000" spc="-10" dirty="0">
                <a:latin typeface="Verdana"/>
                <a:cs typeface="Verdana"/>
              </a:rPr>
              <a:t>јодида </a:t>
            </a:r>
            <a:r>
              <a:rPr sz="3000" dirty="0">
                <a:latin typeface="Verdana"/>
                <a:cs typeface="Verdana"/>
              </a:rPr>
              <a:t>и </a:t>
            </a:r>
            <a:r>
              <a:rPr sz="3000" spc="-5" dirty="0">
                <a:latin typeface="Verdana"/>
                <a:cs typeface="Verdana"/>
              </a:rPr>
              <a:t>јодирање  тирозинских остатака </a:t>
            </a:r>
            <a:r>
              <a:rPr sz="3000" dirty="0">
                <a:latin typeface="Verdana"/>
                <a:cs typeface="Verdana"/>
              </a:rPr>
              <a:t>у  </a:t>
            </a:r>
            <a:r>
              <a:rPr sz="3000" spc="-5" dirty="0">
                <a:latin typeface="Verdana"/>
                <a:cs typeface="Verdana"/>
              </a:rPr>
              <a:t>тиреоглобулину</a:t>
            </a:r>
            <a:r>
              <a:rPr sz="3000" spc="-20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колоида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CC0000"/>
              </a:buClr>
              <a:buFont typeface="Wingdings"/>
              <a:buChar char=""/>
            </a:pPr>
            <a:endParaRPr sz="4350">
              <a:latin typeface="Times New Roman"/>
              <a:cs typeface="Times New Roman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spc="-5" dirty="0">
                <a:latin typeface="Verdana"/>
                <a:cs typeface="Verdana"/>
              </a:rPr>
              <a:t>секреција тиреодних</a:t>
            </a:r>
            <a:r>
              <a:rPr sz="3000" spc="-20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хормона.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25</a:t>
            </a:fld>
            <a:endParaRPr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2140" y="878789"/>
            <a:ext cx="5461000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dirty="0"/>
              <a:t>Механизам</a:t>
            </a:r>
            <a:r>
              <a:rPr sz="3800" spc="-40" dirty="0"/>
              <a:t> </a:t>
            </a:r>
            <a:r>
              <a:rPr sz="3800" dirty="0"/>
              <a:t>деловања</a:t>
            </a:r>
            <a:endParaRPr sz="3800"/>
          </a:p>
        </p:txBody>
      </p:sp>
      <p:sp>
        <p:nvSpPr>
          <p:cNvPr id="4" name="object 4"/>
          <p:cNvSpPr txBox="1"/>
          <p:nvPr/>
        </p:nvSpPr>
        <p:spPr>
          <a:xfrm>
            <a:off x="645668" y="1752041"/>
            <a:ext cx="7691755" cy="4187190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L="481965" marR="173990" indent="-469265">
              <a:lnSpc>
                <a:spcPct val="90100"/>
              </a:lnSpc>
              <a:spcBef>
                <a:spcPts val="35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  <a:tab pos="2981325" algn="l"/>
                <a:tab pos="4955540" algn="l"/>
              </a:tabLst>
            </a:pPr>
            <a:r>
              <a:rPr sz="2100" dirty="0">
                <a:latin typeface="Verdana"/>
                <a:cs typeface="Verdana"/>
              </a:rPr>
              <a:t>Унутар ћелије Т</a:t>
            </a:r>
            <a:r>
              <a:rPr sz="2100" baseline="-19841" dirty="0">
                <a:latin typeface="Verdana"/>
                <a:cs typeface="Verdana"/>
              </a:rPr>
              <a:t>4 </a:t>
            </a:r>
            <a:r>
              <a:rPr sz="2100" spc="-5" dirty="0">
                <a:latin typeface="Verdana"/>
                <a:cs typeface="Verdana"/>
              </a:rPr>
              <a:t>прелази </a:t>
            </a:r>
            <a:r>
              <a:rPr sz="2100" dirty="0">
                <a:latin typeface="Verdana"/>
                <a:cs typeface="Verdana"/>
              </a:rPr>
              <a:t>у </a:t>
            </a:r>
            <a:r>
              <a:rPr sz="2100" spc="5" dirty="0">
                <a:latin typeface="Verdana"/>
                <a:cs typeface="Verdana"/>
              </a:rPr>
              <a:t>Т</a:t>
            </a:r>
            <a:r>
              <a:rPr sz="2100" spc="7" baseline="-19841" dirty="0">
                <a:latin typeface="Verdana"/>
                <a:cs typeface="Verdana"/>
              </a:rPr>
              <a:t>3 </a:t>
            </a:r>
            <a:r>
              <a:rPr sz="2100" dirty="0">
                <a:latin typeface="Verdana"/>
                <a:cs typeface="Verdana"/>
              </a:rPr>
              <a:t>који </a:t>
            </a:r>
            <a:r>
              <a:rPr sz="2100" spc="-5" dirty="0">
                <a:latin typeface="Verdana"/>
                <a:cs typeface="Verdana"/>
              </a:rPr>
              <a:t>ступа </a:t>
            </a:r>
            <a:r>
              <a:rPr sz="2100" dirty="0">
                <a:latin typeface="Verdana"/>
                <a:cs typeface="Verdana"/>
              </a:rPr>
              <a:t>у  </a:t>
            </a:r>
            <a:r>
              <a:rPr sz="2100" spc="-5" dirty="0">
                <a:latin typeface="Verdana"/>
                <a:cs typeface="Verdana"/>
              </a:rPr>
              <a:t>интеракцију са </a:t>
            </a:r>
            <a:r>
              <a:rPr sz="2100" dirty="0">
                <a:latin typeface="Verdana"/>
                <a:cs typeface="Verdana"/>
              </a:rPr>
              <a:t>нуклеарним </a:t>
            </a:r>
            <a:r>
              <a:rPr sz="2100" spc="-5" dirty="0">
                <a:latin typeface="Verdana"/>
                <a:cs typeface="Verdana"/>
              </a:rPr>
              <a:t>рецептором  транскрипција	транслација	синтеза</a:t>
            </a:r>
            <a:r>
              <a:rPr sz="2100" spc="-9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протеина.</a:t>
            </a:r>
            <a:endParaRPr sz="2100">
              <a:latin typeface="Verdana"/>
              <a:cs typeface="Verdana"/>
            </a:endParaRPr>
          </a:p>
          <a:p>
            <a:pPr marL="481965" marR="36830" indent="-469265">
              <a:lnSpc>
                <a:spcPct val="90000"/>
              </a:lnSpc>
              <a:spcBef>
                <a:spcPts val="50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dirty="0">
                <a:latin typeface="Verdana"/>
                <a:cs typeface="Verdana"/>
              </a:rPr>
              <a:t>У </a:t>
            </a:r>
            <a:r>
              <a:rPr sz="2100" spc="-5" dirty="0">
                <a:latin typeface="Verdana"/>
                <a:cs typeface="Verdana"/>
              </a:rPr>
              <a:t>телу постоји </a:t>
            </a:r>
            <a:r>
              <a:rPr sz="2100" dirty="0">
                <a:latin typeface="Verdana"/>
                <a:cs typeface="Verdana"/>
              </a:rPr>
              <a:t>велика </a:t>
            </a:r>
            <a:r>
              <a:rPr sz="2100" spc="-10" dirty="0">
                <a:latin typeface="Verdana"/>
                <a:cs typeface="Verdana"/>
              </a:rPr>
              <a:t>резерва </a:t>
            </a:r>
            <a:r>
              <a:rPr sz="2100" spc="5" dirty="0">
                <a:latin typeface="Verdana"/>
                <a:cs typeface="Verdana"/>
              </a:rPr>
              <a:t>Т</a:t>
            </a:r>
            <a:r>
              <a:rPr sz="2100" spc="7" baseline="-19841" dirty="0">
                <a:latin typeface="Verdana"/>
                <a:cs typeface="Verdana"/>
              </a:rPr>
              <a:t>4</a:t>
            </a:r>
            <a:r>
              <a:rPr sz="2100" spc="5" dirty="0">
                <a:latin typeface="Verdana"/>
                <a:cs typeface="Verdana"/>
              </a:rPr>
              <a:t>; </a:t>
            </a:r>
            <a:r>
              <a:rPr sz="2100" dirty="0">
                <a:latin typeface="Verdana"/>
                <a:cs typeface="Verdana"/>
              </a:rPr>
              <a:t>она има </a:t>
            </a:r>
            <a:r>
              <a:rPr sz="2100" spc="-5" dirty="0">
                <a:latin typeface="Verdana"/>
                <a:cs typeface="Verdana"/>
              </a:rPr>
              <a:t>спор  метаболички промет (обрт) </a:t>
            </a:r>
            <a:r>
              <a:rPr sz="2100" dirty="0">
                <a:latin typeface="Verdana"/>
                <a:cs typeface="Verdana"/>
              </a:rPr>
              <a:t>и налази </a:t>
            </a:r>
            <a:r>
              <a:rPr sz="2100" spc="-5" dirty="0">
                <a:latin typeface="Verdana"/>
                <a:cs typeface="Verdana"/>
              </a:rPr>
              <a:t>се </a:t>
            </a:r>
            <a:r>
              <a:rPr sz="2100" dirty="0">
                <a:latin typeface="Verdana"/>
                <a:cs typeface="Verdana"/>
              </a:rPr>
              <a:t>углавном у  циркулацији.</a:t>
            </a:r>
            <a:endParaRPr sz="21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CC0000"/>
              </a:buClr>
              <a:buFont typeface="Wingdings"/>
              <a:buChar char=""/>
            </a:pPr>
            <a:endParaRPr sz="2600">
              <a:latin typeface="Times New Roman"/>
              <a:cs typeface="Times New Roman"/>
            </a:endParaRPr>
          </a:p>
          <a:p>
            <a:pPr marL="481965" marR="285115" indent="-469265">
              <a:lnSpc>
                <a:spcPct val="100099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dirty="0">
                <a:latin typeface="Verdana"/>
                <a:cs typeface="Verdana"/>
              </a:rPr>
              <a:t>У </a:t>
            </a:r>
            <a:r>
              <a:rPr sz="2100" spc="-5" dirty="0">
                <a:latin typeface="Verdana"/>
                <a:cs typeface="Verdana"/>
              </a:rPr>
              <a:t>телу постоји мала резерва </a:t>
            </a:r>
            <a:r>
              <a:rPr sz="2100" spc="10" dirty="0">
                <a:latin typeface="Verdana"/>
                <a:cs typeface="Verdana"/>
              </a:rPr>
              <a:t>Т</a:t>
            </a:r>
            <a:r>
              <a:rPr sz="2100" spc="15" baseline="-19841" dirty="0">
                <a:latin typeface="Verdana"/>
                <a:cs typeface="Verdana"/>
              </a:rPr>
              <a:t>3</a:t>
            </a:r>
            <a:r>
              <a:rPr sz="2100" spc="10" dirty="0">
                <a:latin typeface="Verdana"/>
                <a:cs typeface="Verdana"/>
              </a:rPr>
              <a:t>; </a:t>
            </a:r>
            <a:r>
              <a:rPr sz="2100" dirty="0">
                <a:latin typeface="Verdana"/>
                <a:cs typeface="Verdana"/>
              </a:rPr>
              <a:t>она </a:t>
            </a:r>
            <a:r>
              <a:rPr sz="2100" spc="-5" dirty="0">
                <a:latin typeface="Verdana"/>
                <a:cs typeface="Verdana"/>
              </a:rPr>
              <a:t>има брз  метаболички промет (обрт) </a:t>
            </a:r>
            <a:r>
              <a:rPr sz="2100" dirty="0">
                <a:latin typeface="Verdana"/>
                <a:cs typeface="Verdana"/>
              </a:rPr>
              <a:t>и налази </a:t>
            </a:r>
            <a:r>
              <a:rPr sz="2100" spc="-5" dirty="0">
                <a:latin typeface="Verdana"/>
                <a:cs typeface="Verdana"/>
              </a:rPr>
              <a:t>се </a:t>
            </a:r>
            <a:r>
              <a:rPr sz="2100" dirty="0">
                <a:latin typeface="Verdana"/>
                <a:cs typeface="Verdana"/>
              </a:rPr>
              <a:t>углавном  </a:t>
            </a:r>
            <a:r>
              <a:rPr sz="2100" spc="-5" dirty="0">
                <a:latin typeface="Verdana"/>
                <a:cs typeface="Verdana"/>
              </a:rPr>
              <a:t>интрацелуларно.</a:t>
            </a:r>
            <a:endParaRPr sz="21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CC0000"/>
              </a:buClr>
              <a:buFont typeface="Wingdings"/>
              <a:buChar char=""/>
            </a:pPr>
            <a:endParaRPr sz="2850">
              <a:latin typeface="Times New Roman"/>
              <a:cs typeface="Times New Roman"/>
            </a:endParaRPr>
          </a:p>
          <a:p>
            <a:pPr marL="481965" marR="5080" indent="-469265">
              <a:lnSpc>
                <a:spcPts val="227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dirty="0">
                <a:latin typeface="Verdana"/>
                <a:cs typeface="Verdana"/>
              </a:rPr>
              <a:t>Т</a:t>
            </a:r>
            <a:r>
              <a:rPr sz="2100" baseline="-19841" dirty="0">
                <a:latin typeface="Verdana"/>
                <a:cs typeface="Verdana"/>
              </a:rPr>
              <a:t>3 </a:t>
            </a:r>
            <a:r>
              <a:rPr sz="2100" spc="-5" dirty="0">
                <a:latin typeface="Verdana"/>
                <a:cs typeface="Verdana"/>
              </a:rPr>
              <a:t>је </a:t>
            </a:r>
            <a:r>
              <a:rPr sz="2100" dirty="0">
                <a:latin typeface="Verdana"/>
                <a:cs typeface="Verdana"/>
              </a:rPr>
              <a:t>активан </a:t>
            </a:r>
            <a:r>
              <a:rPr sz="2100" spc="-5" dirty="0">
                <a:latin typeface="Verdana"/>
                <a:cs typeface="Verdana"/>
              </a:rPr>
              <a:t>облик на ћелијском нивоу </a:t>
            </a:r>
            <a:r>
              <a:rPr sz="2100" dirty="0">
                <a:latin typeface="Verdana"/>
                <a:cs typeface="Verdana"/>
              </a:rPr>
              <a:t>и </a:t>
            </a:r>
            <a:r>
              <a:rPr sz="2100" spc="-5" dirty="0">
                <a:latin typeface="Verdana"/>
                <a:cs typeface="Verdana"/>
              </a:rPr>
              <a:t>настаје </a:t>
            </a:r>
            <a:r>
              <a:rPr sz="2100" dirty="0">
                <a:latin typeface="Verdana"/>
                <a:cs typeface="Verdana"/>
              </a:rPr>
              <a:t>у  циљним </a:t>
            </a:r>
            <a:r>
              <a:rPr sz="2100" spc="-5" dirty="0">
                <a:latin typeface="Verdana"/>
                <a:cs typeface="Verdana"/>
              </a:rPr>
              <a:t>ткивима из </a:t>
            </a:r>
            <a:r>
              <a:rPr sz="2100" dirty="0">
                <a:latin typeface="Verdana"/>
                <a:cs typeface="Verdana"/>
              </a:rPr>
              <a:t>Т</a:t>
            </a:r>
            <a:r>
              <a:rPr sz="2100" baseline="-19841" dirty="0">
                <a:latin typeface="Verdana"/>
                <a:cs typeface="Verdana"/>
              </a:rPr>
              <a:t>4</a:t>
            </a:r>
            <a:r>
              <a:rPr sz="2100" dirty="0">
                <a:latin typeface="Verdana"/>
                <a:cs typeface="Verdana"/>
              </a:rPr>
              <a:t>.</a:t>
            </a:r>
            <a:endParaRPr sz="2100">
              <a:latin typeface="Verdana"/>
              <a:cs typeface="Verdan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200400" y="2471673"/>
            <a:ext cx="304800" cy="85725"/>
          </a:xfrm>
          <a:custGeom>
            <a:avLst/>
            <a:gdLst/>
            <a:ahLst/>
            <a:cxnLst/>
            <a:rect l="l" t="t" r="r" b="b"/>
            <a:pathLst>
              <a:path w="304800" h="85725">
                <a:moveTo>
                  <a:pt x="219075" y="0"/>
                </a:moveTo>
                <a:lnTo>
                  <a:pt x="219075" y="85725"/>
                </a:lnTo>
                <a:lnTo>
                  <a:pt x="276309" y="57150"/>
                </a:lnTo>
                <a:lnTo>
                  <a:pt x="233299" y="57150"/>
                </a:lnTo>
                <a:lnTo>
                  <a:pt x="233299" y="28575"/>
                </a:lnTo>
                <a:lnTo>
                  <a:pt x="276140" y="28575"/>
                </a:lnTo>
                <a:lnTo>
                  <a:pt x="219075" y="0"/>
                </a:lnTo>
                <a:close/>
              </a:path>
              <a:path w="304800" h="85725">
                <a:moveTo>
                  <a:pt x="219075" y="28575"/>
                </a:moveTo>
                <a:lnTo>
                  <a:pt x="0" y="28575"/>
                </a:lnTo>
                <a:lnTo>
                  <a:pt x="0" y="57150"/>
                </a:lnTo>
                <a:lnTo>
                  <a:pt x="219075" y="57150"/>
                </a:lnTo>
                <a:lnTo>
                  <a:pt x="219075" y="28575"/>
                </a:lnTo>
                <a:close/>
              </a:path>
              <a:path w="304800" h="85725">
                <a:moveTo>
                  <a:pt x="276140" y="28575"/>
                </a:moveTo>
                <a:lnTo>
                  <a:pt x="233299" y="28575"/>
                </a:lnTo>
                <a:lnTo>
                  <a:pt x="233299" y="57150"/>
                </a:lnTo>
                <a:lnTo>
                  <a:pt x="276309" y="57150"/>
                </a:lnTo>
                <a:lnTo>
                  <a:pt x="304800" y="42926"/>
                </a:lnTo>
                <a:lnTo>
                  <a:pt x="276140" y="28575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257800" y="2471673"/>
            <a:ext cx="304800" cy="85725"/>
          </a:xfrm>
          <a:custGeom>
            <a:avLst/>
            <a:gdLst/>
            <a:ahLst/>
            <a:cxnLst/>
            <a:rect l="l" t="t" r="r" b="b"/>
            <a:pathLst>
              <a:path w="304800" h="85725">
                <a:moveTo>
                  <a:pt x="219075" y="0"/>
                </a:moveTo>
                <a:lnTo>
                  <a:pt x="219075" y="85725"/>
                </a:lnTo>
                <a:lnTo>
                  <a:pt x="276309" y="57150"/>
                </a:lnTo>
                <a:lnTo>
                  <a:pt x="233299" y="57150"/>
                </a:lnTo>
                <a:lnTo>
                  <a:pt x="233299" y="28575"/>
                </a:lnTo>
                <a:lnTo>
                  <a:pt x="276140" y="28575"/>
                </a:lnTo>
                <a:lnTo>
                  <a:pt x="219075" y="0"/>
                </a:lnTo>
                <a:close/>
              </a:path>
              <a:path w="304800" h="85725">
                <a:moveTo>
                  <a:pt x="219075" y="28575"/>
                </a:moveTo>
                <a:lnTo>
                  <a:pt x="0" y="28575"/>
                </a:lnTo>
                <a:lnTo>
                  <a:pt x="0" y="57150"/>
                </a:lnTo>
                <a:lnTo>
                  <a:pt x="219075" y="57150"/>
                </a:lnTo>
                <a:lnTo>
                  <a:pt x="219075" y="28575"/>
                </a:lnTo>
                <a:close/>
              </a:path>
              <a:path w="304800" h="85725">
                <a:moveTo>
                  <a:pt x="276140" y="28575"/>
                </a:moveTo>
                <a:lnTo>
                  <a:pt x="233299" y="28575"/>
                </a:lnTo>
                <a:lnTo>
                  <a:pt x="233299" y="57150"/>
                </a:lnTo>
                <a:lnTo>
                  <a:pt x="276309" y="57150"/>
                </a:lnTo>
                <a:lnTo>
                  <a:pt x="304800" y="42926"/>
                </a:lnTo>
                <a:lnTo>
                  <a:pt x="276140" y="28575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705600" y="2243073"/>
            <a:ext cx="304800" cy="85725"/>
          </a:xfrm>
          <a:custGeom>
            <a:avLst/>
            <a:gdLst/>
            <a:ahLst/>
            <a:cxnLst/>
            <a:rect l="l" t="t" r="r" b="b"/>
            <a:pathLst>
              <a:path w="304800" h="85725">
                <a:moveTo>
                  <a:pt x="219075" y="0"/>
                </a:moveTo>
                <a:lnTo>
                  <a:pt x="219075" y="85725"/>
                </a:lnTo>
                <a:lnTo>
                  <a:pt x="276309" y="57150"/>
                </a:lnTo>
                <a:lnTo>
                  <a:pt x="233299" y="57150"/>
                </a:lnTo>
                <a:lnTo>
                  <a:pt x="233299" y="28575"/>
                </a:lnTo>
                <a:lnTo>
                  <a:pt x="276140" y="28575"/>
                </a:lnTo>
                <a:lnTo>
                  <a:pt x="219075" y="0"/>
                </a:lnTo>
                <a:close/>
              </a:path>
              <a:path w="304800" h="85725">
                <a:moveTo>
                  <a:pt x="219075" y="28575"/>
                </a:moveTo>
                <a:lnTo>
                  <a:pt x="0" y="28575"/>
                </a:lnTo>
                <a:lnTo>
                  <a:pt x="0" y="57150"/>
                </a:lnTo>
                <a:lnTo>
                  <a:pt x="219075" y="57150"/>
                </a:lnTo>
                <a:lnTo>
                  <a:pt x="219075" y="28575"/>
                </a:lnTo>
                <a:close/>
              </a:path>
              <a:path w="304800" h="85725">
                <a:moveTo>
                  <a:pt x="276140" y="28575"/>
                </a:moveTo>
                <a:lnTo>
                  <a:pt x="233299" y="28575"/>
                </a:lnTo>
                <a:lnTo>
                  <a:pt x="233299" y="57150"/>
                </a:lnTo>
                <a:lnTo>
                  <a:pt x="276309" y="57150"/>
                </a:lnTo>
                <a:lnTo>
                  <a:pt x="304800" y="42926"/>
                </a:lnTo>
                <a:lnTo>
                  <a:pt x="276140" y="28575"/>
                </a:lnTo>
                <a:close/>
              </a:path>
            </a:pathLst>
          </a:custGeom>
          <a:solidFill>
            <a:srgbClr val="CC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26</a:t>
            </a:fld>
            <a:endParaRPr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45668" y="2331846"/>
            <a:ext cx="7015480" cy="28435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1965" marR="5080" indent="-469265">
              <a:lnSpc>
                <a:spcPct val="100000"/>
              </a:lnSpc>
              <a:spcBef>
                <a:spcPts val="100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dirty="0">
                <a:latin typeface="Verdana"/>
                <a:cs typeface="Verdana"/>
              </a:rPr>
              <a:t>Физиолошка дејства</a:t>
            </a:r>
            <a:r>
              <a:rPr sz="3000" spc="-110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тиреоидних  хормона: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buClr>
                <a:srgbClr val="CC0000"/>
              </a:buClr>
              <a:buFont typeface="Wingdings"/>
              <a:buChar char=""/>
            </a:pPr>
            <a:endParaRPr sz="3800">
              <a:latin typeface="Times New Roman"/>
              <a:cs typeface="Times New Roman"/>
            </a:endParaRPr>
          </a:p>
          <a:p>
            <a:pPr marL="920750" lvl="1" indent="-437515">
              <a:lnSpc>
                <a:spcPct val="100000"/>
              </a:lnSpc>
              <a:spcBef>
                <a:spcPts val="5"/>
              </a:spcBef>
              <a:buClr>
                <a:srgbClr val="CC0000"/>
              </a:buClr>
              <a:buFont typeface="Wingdings"/>
              <a:buChar char=""/>
              <a:tabLst>
                <a:tab pos="920750" algn="l"/>
                <a:tab pos="921385" algn="l"/>
              </a:tabLst>
            </a:pPr>
            <a:r>
              <a:rPr sz="2600" dirty="0">
                <a:latin typeface="Verdana"/>
                <a:cs typeface="Verdana"/>
              </a:rPr>
              <a:t>она која </a:t>
            </a:r>
            <a:r>
              <a:rPr sz="2600" spc="-5" dirty="0">
                <a:latin typeface="Verdana"/>
                <a:cs typeface="Verdana"/>
              </a:rPr>
              <a:t>утичу </a:t>
            </a:r>
            <a:r>
              <a:rPr sz="2600" dirty="0">
                <a:latin typeface="Verdana"/>
                <a:cs typeface="Verdana"/>
              </a:rPr>
              <a:t>на</a:t>
            </a:r>
            <a:r>
              <a:rPr sz="2600" spc="-50" dirty="0">
                <a:latin typeface="Verdana"/>
                <a:cs typeface="Verdana"/>
              </a:rPr>
              <a:t> </a:t>
            </a:r>
            <a:r>
              <a:rPr sz="2600" b="1" spc="-5" dirty="0">
                <a:solidFill>
                  <a:srgbClr val="CC0000"/>
                </a:solidFill>
                <a:latin typeface="Verdana"/>
                <a:cs typeface="Verdana"/>
              </a:rPr>
              <a:t>метаболизам</a:t>
            </a:r>
            <a:endParaRPr sz="2600">
              <a:latin typeface="Verdana"/>
              <a:cs typeface="Verdana"/>
            </a:endParaRPr>
          </a:p>
          <a:p>
            <a:pPr lvl="1">
              <a:lnSpc>
                <a:spcPct val="100000"/>
              </a:lnSpc>
              <a:buClr>
                <a:srgbClr val="CC0000"/>
              </a:buClr>
              <a:buFont typeface="Wingdings"/>
              <a:buChar char=""/>
            </a:pPr>
            <a:endParaRPr sz="3800">
              <a:latin typeface="Times New Roman"/>
              <a:cs typeface="Times New Roman"/>
            </a:endParaRPr>
          </a:p>
          <a:p>
            <a:pPr marL="920750" lvl="1" indent="-437515">
              <a:lnSpc>
                <a:spcPct val="100000"/>
              </a:lnSpc>
              <a:buClr>
                <a:srgbClr val="CC0000"/>
              </a:buClr>
              <a:buFont typeface="Wingdings"/>
              <a:buChar char=""/>
              <a:tabLst>
                <a:tab pos="920750" algn="l"/>
                <a:tab pos="921385" algn="l"/>
              </a:tabLst>
            </a:pPr>
            <a:r>
              <a:rPr sz="2600" dirty="0">
                <a:latin typeface="Verdana"/>
                <a:cs typeface="Verdana"/>
              </a:rPr>
              <a:t>она која </a:t>
            </a:r>
            <a:r>
              <a:rPr sz="2600" spc="-5" dirty="0">
                <a:latin typeface="Verdana"/>
                <a:cs typeface="Verdana"/>
              </a:rPr>
              <a:t>утичу </a:t>
            </a:r>
            <a:r>
              <a:rPr sz="2600" dirty="0">
                <a:latin typeface="Verdana"/>
                <a:cs typeface="Verdana"/>
              </a:rPr>
              <a:t>на </a:t>
            </a:r>
            <a:r>
              <a:rPr sz="2600" b="1" spc="-5" dirty="0">
                <a:solidFill>
                  <a:srgbClr val="CC0000"/>
                </a:solidFill>
                <a:latin typeface="Verdana"/>
                <a:cs typeface="Verdana"/>
              </a:rPr>
              <a:t>раст </a:t>
            </a:r>
            <a:r>
              <a:rPr sz="2600" b="1" dirty="0">
                <a:solidFill>
                  <a:srgbClr val="CC0000"/>
                </a:solidFill>
                <a:latin typeface="Verdana"/>
                <a:cs typeface="Verdana"/>
              </a:rPr>
              <a:t>и</a:t>
            </a:r>
            <a:r>
              <a:rPr sz="2600" b="1" spc="-90" dirty="0">
                <a:solidFill>
                  <a:srgbClr val="CC0000"/>
                </a:solidFill>
                <a:latin typeface="Verdana"/>
                <a:cs typeface="Verdana"/>
              </a:rPr>
              <a:t> </a:t>
            </a:r>
            <a:r>
              <a:rPr sz="2600" b="1" dirty="0">
                <a:solidFill>
                  <a:srgbClr val="CC0000"/>
                </a:solidFill>
                <a:latin typeface="Verdana"/>
                <a:cs typeface="Verdana"/>
              </a:rPr>
              <a:t>развој.</a:t>
            </a:r>
            <a:endParaRPr sz="26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27</a:t>
            </a:fld>
            <a:endParaRPr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3592" y="878789"/>
            <a:ext cx="6024245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spc="-5" dirty="0"/>
              <a:t>Ефекти </a:t>
            </a:r>
            <a:r>
              <a:rPr sz="3800" dirty="0"/>
              <a:t>на</a:t>
            </a:r>
            <a:r>
              <a:rPr sz="3800" spc="-75" dirty="0"/>
              <a:t> </a:t>
            </a:r>
            <a:r>
              <a:rPr sz="3800" spc="-5" dirty="0"/>
              <a:t>метаболизам</a:t>
            </a:r>
            <a:endParaRPr sz="380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28</a:t>
            </a:fld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778637" rIns="0" bIns="0" rtlCol="0">
            <a:spAutoFit/>
          </a:bodyPr>
          <a:lstStyle/>
          <a:p>
            <a:pPr marL="530860" marR="364490" indent="-469900">
              <a:lnSpc>
                <a:spcPts val="2270"/>
              </a:lnSpc>
              <a:spcBef>
                <a:spcPts val="380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100" dirty="0"/>
              <a:t>Т</a:t>
            </a:r>
            <a:r>
              <a:rPr sz="2100" baseline="-19841" dirty="0"/>
              <a:t>3 </a:t>
            </a:r>
            <a:r>
              <a:rPr sz="2100" dirty="0"/>
              <a:t>и Т</a:t>
            </a:r>
            <a:r>
              <a:rPr sz="2100" baseline="-19841" dirty="0"/>
              <a:t>4 </a:t>
            </a:r>
            <a:r>
              <a:rPr sz="2100" spc="-5" dirty="0"/>
              <a:t>су регулатори метаболизма </a:t>
            </a:r>
            <a:r>
              <a:rPr sz="2100" dirty="0"/>
              <a:t>у </a:t>
            </a:r>
            <a:r>
              <a:rPr sz="2100" spc="-5" dirty="0"/>
              <a:t>многим  ткивима, при чему је </a:t>
            </a:r>
            <a:r>
              <a:rPr sz="2100" spc="15" dirty="0"/>
              <a:t>Т</a:t>
            </a:r>
            <a:r>
              <a:rPr sz="2100" spc="22" baseline="-19841" dirty="0"/>
              <a:t>3 </a:t>
            </a:r>
            <a:r>
              <a:rPr sz="2100" dirty="0"/>
              <a:t>око </a:t>
            </a:r>
            <a:r>
              <a:rPr sz="2100" spc="-5" dirty="0"/>
              <a:t>3-5 пута активнији </a:t>
            </a:r>
            <a:r>
              <a:rPr sz="2100" dirty="0"/>
              <a:t>од  Т</a:t>
            </a:r>
            <a:r>
              <a:rPr sz="2100" baseline="-19841" dirty="0"/>
              <a:t>4</a:t>
            </a:r>
            <a:r>
              <a:rPr sz="2100" dirty="0"/>
              <a:t>.</a:t>
            </a:r>
            <a:endParaRPr sz="2100"/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CC0000"/>
              </a:buClr>
              <a:buFont typeface="Wingdings"/>
              <a:buChar char=""/>
            </a:pPr>
            <a:endParaRPr sz="2800">
              <a:latin typeface="Times New Roman"/>
              <a:cs typeface="Times New Roman"/>
            </a:endParaRPr>
          </a:p>
          <a:p>
            <a:pPr marL="530860" marR="1355090" indent="-469900">
              <a:lnSpc>
                <a:spcPts val="2270"/>
              </a:lnSpc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100" spc="-5" dirty="0"/>
              <a:t>Доводе </a:t>
            </a:r>
            <a:r>
              <a:rPr sz="2100" dirty="0"/>
              <a:t>до </a:t>
            </a:r>
            <a:r>
              <a:rPr sz="2100" spc="-5" dirty="0"/>
              <a:t>повећања метаболизма </a:t>
            </a:r>
            <a:r>
              <a:rPr sz="2100" dirty="0"/>
              <a:t>угљених  </a:t>
            </a:r>
            <a:r>
              <a:rPr sz="2100" spc="-5" dirty="0"/>
              <a:t>хидрата, масти </a:t>
            </a:r>
            <a:r>
              <a:rPr sz="2100" dirty="0"/>
              <a:t>и </a:t>
            </a:r>
            <a:r>
              <a:rPr sz="2100" spc="-5" dirty="0"/>
              <a:t>протеина потрошње </a:t>
            </a:r>
            <a:r>
              <a:rPr sz="2100" spc="15" dirty="0"/>
              <a:t>О</a:t>
            </a:r>
            <a:r>
              <a:rPr sz="2100" spc="22" baseline="-19841" dirty="0"/>
              <a:t>2 </a:t>
            </a:r>
            <a:r>
              <a:rPr sz="2100" dirty="0"/>
              <a:t>и  </a:t>
            </a:r>
            <a:r>
              <a:rPr sz="2100" spc="-5" dirty="0"/>
              <a:t>продукције</a:t>
            </a:r>
            <a:r>
              <a:rPr sz="2100" spc="-45" dirty="0"/>
              <a:t> </a:t>
            </a:r>
            <a:r>
              <a:rPr sz="2100" spc="-5" dirty="0"/>
              <a:t>топлоте.</a:t>
            </a:r>
            <a:endParaRPr sz="2100"/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CC0000"/>
              </a:buClr>
              <a:buFont typeface="Wingdings"/>
              <a:buChar char=""/>
            </a:pPr>
            <a:endParaRPr sz="2800">
              <a:latin typeface="Times New Roman"/>
              <a:cs typeface="Times New Roman"/>
            </a:endParaRPr>
          </a:p>
          <a:p>
            <a:pPr marL="530860" marR="351155" indent="-469900">
              <a:lnSpc>
                <a:spcPts val="2270"/>
              </a:lnSpc>
              <a:spcBef>
                <a:spcPts val="5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100" spc="-5" dirty="0"/>
              <a:t>Примена тиреоидних </a:t>
            </a:r>
            <a:r>
              <a:rPr sz="2100" dirty="0"/>
              <a:t>хормона </a:t>
            </a:r>
            <a:r>
              <a:rPr sz="2100" spc="-5" dirty="0"/>
              <a:t>има </a:t>
            </a:r>
            <a:r>
              <a:rPr sz="2100" dirty="0"/>
              <a:t>за </a:t>
            </a:r>
            <a:r>
              <a:rPr sz="2100" spc="-5" dirty="0"/>
              <a:t>последицу  повећање фреквенце </a:t>
            </a:r>
            <a:r>
              <a:rPr sz="2100" dirty="0"/>
              <a:t>и </a:t>
            </a:r>
            <a:r>
              <a:rPr sz="2100" spc="-5" dirty="0"/>
              <a:t>минутног </a:t>
            </a:r>
            <a:r>
              <a:rPr sz="2100" dirty="0"/>
              <a:t>волумена </a:t>
            </a:r>
            <a:r>
              <a:rPr sz="2100" spc="-5" dirty="0"/>
              <a:t>срца </a:t>
            </a:r>
            <a:r>
              <a:rPr sz="2100" dirty="0"/>
              <a:t>и  </a:t>
            </a:r>
            <a:r>
              <a:rPr sz="2100" spc="-5" dirty="0"/>
              <a:t>тенденције </a:t>
            </a:r>
            <a:r>
              <a:rPr sz="2100" dirty="0"/>
              <a:t>ка </a:t>
            </a:r>
            <a:r>
              <a:rPr sz="2100" spc="-5" dirty="0"/>
              <a:t>аритмијама </a:t>
            </a:r>
            <a:r>
              <a:rPr sz="2100" dirty="0"/>
              <a:t>као што </a:t>
            </a:r>
            <a:r>
              <a:rPr sz="2100" spc="-5" dirty="0"/>
              <a:t>је</a:t>
            </a:r>
            <a:r>
              <a:rPr sz="2100" spc="-50" dirty="0"/>
              <a:t> </a:t>
            </a:r>
            <a:r>
              <a:rPr sz="2100" spc="-5" dirty="0"/>
              <a:t>преткоморна</a:t>
            </a:r>
            <a:endParaRPr sz="2100"/>
          </a:p>
          <a:p>
            <a:pPr marL="12700">
              <a:lnSpc>
                <a:spcPts val="2230"/>
              </a:lnSpc>
              <a:tabLst>
                <a:tab pos="530225" algn="l"/>
                <a:tab pos="7936865" algn="l"/>
              </a:tabLst>
            </a:pPr>
            <a:r>
              <a:rPr sz="2100" u="sng" dirty="0">
                <a:uFill>
                  <a:solidFill>
                    <a:srgbClr val="CC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100" u="sng" spc="-5" dirty="0">
                <a:uFill>
                  <a:solidFill>
                    <a:srgbClr val="CC0000"/>
                  </a:solidFill>
                </a:uFill>
              </a:rPr>
              <a:t>фибрилација.	</a:t>
            </a:r>
            <a:endParaRPr sz="2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423163"/>
            <a:ext cx="5472430" cy="543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400" spc="-10" dirty="0"/>
              <a:t>Ефекти </a:t>
            </a:r>
            <a:r>
              <a:rPr sz="3400" spc="-5" dirty="0"/>
              <a:t>на </a:t>
            </a:r>
            <a:r>
              <a:rPr sz="3400" spc="-10" dirty="0"/>
              <a:t>раст </a:t>
            </a:r>
            <a:r>
              <a:rPr sz="3400" spc="-5" dirty="0"/>
              <a:t>и</a:t>
            </a:r>
            <a:r>
              <a:rPr sz="3400" spc="-25" dirty="0"/>
              <a:t> </a:t>
            </a:r>
            <a:r>
              <a:rPr sz="3400" spc="-10" dirty="0"/>
              <a:t>развој</a:t>
            </a:r>
            <a:endParaRPr sz="340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29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645668" y="2331846"/>
            <a:ext cx="8120380" cy="20377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1965" marR="847090" indent="-469265">
              <a:lnSpc>
                <a:spcPct val="100000"/>
              </a:lnSpc>
              <a:spcBef>
                <a:spcPts val="100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spc="-5" dirty="0">
                <a:latin typeface="Verdana"/>
                <a:cs typeface="Verdana"/>
              </a:rPr>
              <a:t>Имају одлучујући </a:t>
            </a:r>
            <a:r>
              <a:rPr sz="3000" dirty="0">
                <a:latin typeface="Verdana"/>
                <a:cs typeface="Verdana"/>
              </a:rPr>
              <a:t>ефекат </a:t>
            </a:r>
            <a:r>
              <a:rPr sz="3000" spc="-5" dirty="0">
                <a:latin typeface="Verdana"/>
                <a:cs typeface="Verdana"/>
              </a:rPr>
              <a:t>на раст,  развој скелета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CC0000"/>
              </a:buClr>
              <a:buFont typeface="Wingdings"/>
              <a:buChar char=""/>
            </a:pPr>
            <a:endParaRPr sz="4350">
              <a:latin typeface="Times New Roman"/>
              <a:cs typeface="Times New Roman"/>
            </a:endParaRPr>
          </a:p>
          <a:p>
            <a:pPr marL="481965" indent="-469265">
              <a:lnSpc>
                <a:spcPct val="100000"/>
              </a:lnSpc>
              <a:spcBef>
                <a:spcPts val="5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spc="-5" dirty="0">
                <a:latin typeface="Verdana"/>
                <a:cs typeface="Verdana"/>
              </a:rPr>
              <a:t>за нормалан раст </a:t>
            </a:r>
            <a:r>
              <a:rPr sz="3000" dirty="0">
                <a:latin typeface="Verdana"/>
                <a:cs typeface="Verdana"/>
              </a:rPr>
              <a:t>и </a:t>
            </a:r>
            <a:r>
              <a:rPr sz="3000" spc="-5" dirty="0">
                <a:latin typeface="Verdana"/>
                <a:cs typeface="Verdana"/>
              </a:rPr>
              <a:t>сазревање</a:t>
            </a:r>
            <a:r>
              <a:rPr sz="3000" spc="-70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ЦНС-а.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12140" y="58928"/>
            <a:ext cx="8286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Verdana"/>
                <a:cs typeface="Verdana"/>
              </a:rPr>
              <a:t>H</a:t>
            </a:r>
            <a:r>
              <a:rPr sz="2800" b="1" spc="-5" dirty="0">
                <a:latin typeface="Verdana"/>
                <a:cs typeface="Verdana"/>
              </a:rPr>
              <a:t>01</a:t>
            </a:r>
            <a:endParaRPr sz="28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20023" y="6277248"/>
            <a:ext cx="147955" cy="2108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z="1200" dirty="0">
                <a:latin typeface="Verdana"/>
                <a:cs typeface="Verdana"/>
              </a:rPr>
              <a:t>3</a:t>
            </a:fld>
            <a:endParaRPr sz="12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10738" rIns="0" bIns="0" rtlCol="0">
            <a:spAutoFit/>
          </a:bodyPr>
          <a:lstStyle/>
          <a:p>
            <a:pPr marL="317500" marR="508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Хормони </a:t>
            </a:r>
            <a:r>
              <a:rPr sz="2800" spc="-5" dirty="0"/>
              <a:t>хипофизе и хипоталамуса и  аналози</a:t>
            </a:r>
            <a:endParaRPr sz="2800"/>
          </a:p>
        </p:txBody>
      </p:sp>
      <p:sp>
        <p:nvSpPr>
          <p:cNvPr id="5" name="object 5"/>
          <p:cNvSpPr txBox="1"/>
          <p:nvPr/>
        </p:nvSpPr>
        <p:spPr>
          <a:xfrm>
            <a:off x="645668" y="1699082"/>
            <a:ext cx="7513955" cy="4650632"/>
          </a:xfrm>
          <a:prstGeom prst="rect">
            <a:avLst/>
          </a:prstGeom>
        </p:spPr>
        <p:txBody>
          <a:bodyPr vert="horz" wrap="square" lIns="0" tIns="94615" rIns="0" bIns="0" rtlCol="0">
            <a:spAutoFit/>
          </a:bodyPr>
          <a:lstStyle/>
          <a:p>
            <a:pPr marL="481965" marR="972185" indent="-469265">
              <a:lnSpc>
                <a:spcPts val="2690"/>
              </a:lnSpc>
              <a:spcBef>
                <a:spcPts val="74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800" spc="-5" dirty="0">
                <a:latin typeface="Verdana"/>
                <a:cs typeface="Verdana"/>
              </a:rPr>
              <a:t>У </a:t>
            </a:r>
            <a:r>
              <a:rPr sz="2800" spc="-10" dirty="0">
                <a:latin typeface="Verdana"/>
                <a:cs typeface="Verdana"/>
              </a:rPr>
              <a:t>хипоталамусу </a:t>
            </a:r>
            <a:r>
              <a:rPr sz="2800" spc="-5" dirty="0">
                <a:latin typeface="Verdana"/>
                <a:cs typeface="Verdana"/>
              </a:rPr>
              <a:t>се луче </a:t>
            </a:r>
            <a:r>
              <a:rPr sz="2800" spc="-10" dirty="0">
                <a:latin typeface="Verdana"/>
                <a:cs typeface="Verdana"/>
              </a:rPr>
              <a:t>следећи  хормони</a:t>
            </a:r>
            <a:r>
              <a:rPr sz="2800" spc="20" dirty="0">
                <a:latin typeface="Verdana"/>
                <a:cs typeface="Verdana"/>
              </a:rPr>
              <a:t> </a:t>
            </a:r>
            <a:r>
              <a:rPr sz="1900" spc="-5" dirty="0">
                <a:latin typeface="Verdana"/>
                <a:cs typeface="Verdana"/>
              </a:rPr>
              <a:t>:</a:t>
            </a:r>
            <a:endParaRPr sz="19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har char=""/>
            </a:pPr>
            <a:endParaRPr sz="3950" dirty="0">
              <a:latin typeface="Times New Roman"/>
              <a:cs typeface="Times New Roman"/>
            </a:endParaRPr>
          </a:p>
          <a:p>
            <a:pPr marL="481965" indent="-469265">
              <a:lnSpc>
                <a:spcPct val="100000"/>
              </a:lnSpc>
              <a:spcBef>
                <a:spcPts val="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900" spc="-5" dirty="0">
                <a:latin typeface="Verdana"/>
                <a:cs typeface="Verdana"/>
              </a:rPr>
              <a:t>Ослобађајући хормон за хормон </a:t>
            </a:r>
            <a:r>
              <a:rPr sz="1900" spc="-10" dirty="0">
                <a:latin typeface="Verdana"/>
                <a:cs typeface="Verdana"/>
              </a:rPr>
              <a:t>раста</a:t>
            </a:r>
            <a:r>
              <a:rPr sz="1900" spc="-20" dirty="0">
                <a:latin typeface="Verdana"/>
                <a:cs typeface="Verdana"/>
              </a:rPr>
              <a:t> </a:t>
            </a:r>
            <a:r>
              <a:rPr sz="1900" spc="-10" dirty="0">
                <a:latin typeface="Verdana"/>
                <a:cs typeface="Verdana"/>
              </a:rPr>
              <a:t>(</a:t>
            </a:r>
            <a:r>
              <a:rPr sz="1900" b="1" spc="-10" dirty="0">
                <a:latin typeface="Verdana"/>
                <a:cs typeface="Verdana"/>
              </a:rPr>
              <a:t>GHRH</a:t>
            </a:r>
            <a:r>
              <a:rPr sz="1900" spc="-10" dirty="0">
                <a:latin typeface="Verdana"/>
                <a:cs typeface="Verdana"/>
              </a:rPr>
              <a:t>)</a:t>
            </a:r>
            <a:endParaRPr sz="19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har char=""/>
            </a:pPr>
            <a:endParaRPr sz="1950" dirty="0">
              <a:latin typeface="Times New Roman"/>
              <a:cs typeface="Times New Roman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900" spc="-5" dirty="0" err="1">
                <a:latin typeface="Verdana"/>
                <a:cs typeface="Verdana"/>
              </a:rPr>
              <a:t>Инхиб</a:t>
            </a:r>
            <a:r>
              <a:rPr lang="sr-Cyrl-RS" sz="1900" spc="-5" dirty="0">
                <a:latin typeface="Verdana"/>
                <a:cs typeface="Verdana"/>
              </a:rPr>
              <a:t>иторни</a:t>
            </a:r>
            <a:r>
              <a:rPr sz="1900" spc="-5" dirty="0">
                <a:latin typeface="Verdana"/>
                <a:cs typeface="Verdana"/>
              </a:rPr>
              <a:t> </a:t>
            </a:r>
            <a:r>
              <a:rPr lang="sr-Cyrl-RS" sz="1900" spc="-5" dirty="0">
                <a:latin typeface="Verdana"/>
                <a:cs typeface="Verdana"/>
              </a:rPr>
              <a:t>хормон за хормон раста </a:t>
            </a:r>
            <a:r>
              <a:rPr sz="1900" spc="-5" dirty="0">
                <a:latin typeface="Verdana"/>
                <a:cs typeface="Verdana"/>
              </a:rPr>
              <a:t>(</a:t>
            </a:r>
            <a:r>
              <a:rPr sz="1900" b="1" spc="-5" dirty="0" err="1">
                <a:latin typeface="Verdana"/>
                <a:cs typeface="Verdana"/>
              </a:rPr>
              <a:t>соматостатин</a:t>
            </a:r>
            <a:r>
              <a:rPr sz="1900" spc="-5" dirty="0">
                <a:latin typeface="Verdana"/>
                <a:cs typeface="Verdana"/>
              </a:rPr>
              <a:t>)</a:t>
            </a:r>
            <a:endParaRPr sz="19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har char=""/>
            </a:pPr>
            <a:endParaRPr sz="1950" dirty="0">
              <a:latin typeface="Times New Roman"/>
              <a:cs typeface="Times New Roman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900" spc="-5" dirty="0">
                <a:latin typeface="Verdana"/>
                <a:cs typeface="Verdana"/>
              </a:rPr>
              <a:t>Ослобађајући хормон за </a:t>
            </a:r>
            <a:r>
              <a:rPr sz="1900" spc="-10" dirty="0">
                <a:latin typeface="Verdana"/>
                <a:cs typeface="Verdana"/>
              </a:rPr>
              <a:t>тиреотрoпин</a:t>
            </a:r>
            <a:r>
              <a:rPr sz="1900" spc="15" dirty="0">
                <a:latin typeface="Verdana"/>
                <a:cs typeface="Verdana"/>
              </a:rPr>
              <a:t> </a:t>
            </a:r>
            <a:r>
              <a:rPr sz="1900" spc="-5" dirty="0">
                <a:latin typeface="Verdana"/>
                <a:cs typeface="Verdana"/>
              </a:rPr>
              <a:t>(</a:t>
            </a:r>
            <a:r>
              <a:rPr sz="1900" b="1" spc="-5" dirty="0">
                <a:latin typeface="Verdana"/>
                <a:cs typeface="Verdana"/>
              </a:rPr>
              <a:t>TRH</a:t>
            </a:r>
            <a:r>
              <a:rPr sz="1900" spc="-5" dirty="0">
                <a:latin typeface="Verdana"/>
                <a:cs typeface="Verdana"/>
              </a:rPr>
              <a:t>)</a:t>
            </a:r>
            <a:endParaRPr sz="19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har char=""/>
            </a:pPr>
            <a:endParaRPr sz="1950" dirty="0">
              <a:latin typeface="Times New Roman"/>
              <a:cs typeface="Times New Roman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900" spc="-5" dirty="0">
                <a:latin typeface="Verdana"/>
                <a:cs typeface="Verdana"/>
              </a:rPr>
              <a:t>Ослобађајући хормон за </a:t>
            </a:r>
            <a:r>
              <a:rPr sz="1900" spc="-10" dirty="0">
                <a:latin typeface="Verdana"/>
                <a:cs typeface="Verdana"/>
              </a:rPr>
              <a:t>кортикoтрoпин</a:t>
            </a:r>
            <a:r>
              <a:rPr sz="1900" dirty="0">
                <a:latin typeface="Verdana"/>
                <a:cs typeface="Verdana"/>
              </a:rPr>
              <a:t> </a:t>
            </a:r>
            <a:r>
              <a:rPr sz="1900" spc="-5" dirty="0">
                <a:latin typeface="Verdana"/>
                <a:cs typeface="Verdana"/>
              </a:rPr>
              <a:t>(</a:t>
            </a:r>
            <a:r>
              <a:rPr sz="1900" b="1" spc="-5" dirty="0">
                <a:latin typeface="Verdana"/>
                <a:cs typeface="Verdana"/>
              </a:rPr>
              <a:t>CRH</a:t>
            </a:r>
            <a:r>
              <a:rPr sz="1900" spc="-5" dirty="0">
                <a:latin typeface="Verdana"/>
                <a:cs typeface="Verdana"/>
              </a:rPr>
              <a:t>)</a:t>
            </a:r>
            <a:endParaRPr sz="19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har char=""/>
            </a:pPr>
            <a:endParaRPr sz="1950" dirty="0">
              <a:latin typeface="Times New Roman"/>
              <a:cs typeface="Times New Roman"/>
            </a:endParaRPr>
          </a:p>
          <a:p>
            <a:pPr marL="481965" indent="-469265">
              <a:lnSpc>
                <a:spcPct val="100000"/>
              </a:lnSpc>
              <a:spcBef>
                <a:spcPts val="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900" spc="-5" dirty="0">
                <a:latin typeface="Verdana"/>
                <a:cs typeface="Verdana"/>
              </a:rPr>
              <a:t>Ослобађајући хормон за </a:t>
            </a:r>
            <a:r>
              <a:rPr sz="1900" spc="-10" dirty="0">
                <a:latin typeface="Verdana"/>
                <a:cs typeface="Verdana"/>
              </a:rPr>
              <a:t>гонадотрoпине </a:t>
            </a:r>
            <a:r>
              <a:rPr sz="1900" spc="-5" dirty="0">
                <a:latin typeface="Verdana"/>
                <a:cs typeface="Verdana"/>
              </a:rPr>
              <a:t>(</a:t>
            </a:r>
            <a:r>
              <a:rPr sz="1900" b="1" spc="-5" dirty="0">
                <a:latin typeface="Verdana"/>
                <a:cs typeface="Verdana"/>
              </a:rPr>
              <a:t>GnRH,</a:t>
            </a:r>
            <a:r>
              <a:rPr sz="1900" b="1" spc="10" dirty="0">
                <a:latin typeface="Verdana"/>
                <a:cs typeface="Verdana"/>
              </a:rPr>
              <a:t> </a:t>
            </a:r>
            <a:r>
              <a:rPr sz="1900" b="1" spc="-10" dirty="0">
                <a:latin typeface="Verdana"/>
                <a:cs typeface="Verdana"/>
              </a:rPr>
              <a:t>LHRH</a:t>
            </a:r>
            <a:r>
              <a:rPr sz="1900" spc="-10" dirty="0">
                <a:latin typeface="Verdana"/>
                <a:cs typeface="Verdana"/>
              </a:rPr>
              <a:t>)</a:t>
            </a:r>
            <a:endParaRPr sz="19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har char=""/>
            </a:pPr>
            <a:endParaRPr sz="1950" dirty="0">
              <a:latin typeface="Times New Roman"/>
              <a:cs typeface="Times New Roman"/>
            </a:endParaRPr>
          </a:p>
          <a:p>
            <a:pPr marL="481965" indent="-469265">
              <a:lnSpc>
                <a:spcPct val="100000"/>
              </a:lnSpc>
              <a:spcBef>
                <a:spcPts val="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900" spc="-5" dirty="0">
                <a:latin typeface="Verdana"/>
                <a:cs typeface="Verdana"/>
              </a:rPr>
              <a:t>Пролактин-инхибиторни хормон (</a:t>
            </a:r>
            <a:r>
              <a:rPr sz="1900" b="1" spc="-5" dirty="0">
                <a:latin typeface="Verdana"/>
                <a:cs typeface="Verdana"/>
              </a:rPr>
              <a:t>PIH, допамин</a:t>
            </a:r>
            <a:r>
              <a:rPr sz="1900" spc="-5" dirty="0">
                <a:latin typeface="Verdana"/>
                <a:cs typeface="Verdana"/>
              </a:rPr>
              <a:t>)</a:t>
            </a:r>
            <a:endParaRPr sz="19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607567"/>
            <a:ext cx="625665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ПОРЕМЕЋАЈИ ФУНКЦИЈЕ ШТИТНЕ  ЖЛЕЗДЕ</a:t>
            </a:r>
            <a:endParaRPr sz="280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30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645668" y="2424811"/>
            <a:ext cx="7760970" cy="3082290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L="481965" indent="-469265">
              <a:lnSpc>
                <a:spcPct val="100000"/>
              </a:lnSpc>
              <a:spcBef>
                <a:spcPts val="35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b="1" spc="-5" dirty="0">
                <a:latin typeface="Verdana"/>
                <a:cs typeface="Verdana"/>
              </a:rPr>
              <a:t>ХИПЕРТИРЕОИДИЗАМ </a:t>
            </a:r>
            <a:r>
              <a:rPr sz="2100" spc="-5" dirty="0">
                <a:latin typeface="Verdana"/>
                <a:cs typeface="Verdana"/>
              </a:rPr>
              <a:t>(ТИРЕОТОКСИКОЗА)</a:t>
            </a:r>
            <a:endParaRPr sz="21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spcBef>
                <a:spcPts val="254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Постоји прекомерна активност тиреоидних</a:t>
            </a:r>
            <a:r>
              <a:rPr sz="2100" spc="-10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хормона</a:t>
            </a:r>
            <a:endParaRPr sz="21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CC0000"/>
              </a:buClr>
              <a:buFont typeface="Wingdings"/>
              <a:buChar char=""/>
            </a:pPr>
            <a:endParaRPr sz="2400">
              <a:latin typeface="Times New Roman"/>
              <a:cs typeface="Times New Roman"/>
            </a:endParaRPr>
          </a:p>
          <a:p>
            <a:pPr marL="481965" marR="1553210" indent="-469265">
              <a:lnSpc>
                <a:spcPct val="11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Најчешће хипертиреоидизам настаје </a:t>
            </a:r>
            <a:r>
              <a:rPr sz="2100" dirty="0">
                <a:latin typeface="Verdana"/>
                <a:cs typeface="Verdana"/>
              </a:rPr>
              <a:t>као  </a:t>
            </a:r>
            <a:r>
              <a:rPr sz="2100" spc="-5" dirty="0">
                <a:latin typeface="Verdana"/>
                <a:cs typeface="Verdana"/>
              </a:rPr>
              <a:t>последица:</a:t>
            </a:r>
            <a:endParaRPr sz="2100">
              <a:latin typeface="Verdana"/>
              <a:cs typeface="Verdana"/>
            </a:endParaRPr>
          </a:p>
          <a:p>
            <a:pPr marL="920750" lvl="1" indent="-437515">
              <a:lnSpc>
                <a:spcPts val="2280"/>
              </a:lnSpc>
              <a:spcBef>
                <a:spcPts val="235"/>
              </a:spcBef>
              <a:buClr>
                <a:srgbClr val="CC0000"/>
              </a:buClr>
              <a:buFont typeface="Wingdings"/>
              <a:buChar char=""/>
              <a:tabLst>
                <a:tab pos="920750" algn="l"/>
                <a:tab pos="921385" algn="l"/>
              </a:tabLst>
            </a:pPr>
            <a:r>
              <a:rPr sz="2000" dirty="0">
                <a:latin typeface="Verdana"/>
                <a:cs typeface="Verdana"/>
              </a:rPr>
              <a:t>Дифузне </a:t>
            </a:r>
            <a:r>
              <a:rPr sz="2000" spc="-5" dirty="0">
                <a:latin typeface="Verdana"/>
                <a:cs typeface="Verdana"/>
              </a:rPr>
              <a:t>токсичне струме (Гравесова болест</a:t>
            </a:r>
            <a:r>
              <a:rPr sz="2000" spc="-155" dirty="0">
                <a:latin typeface="Verdana"/>
                <a:cs typeface="Verdana"/>
              </a:rPr>
              <a:t> </a:t>
            </a:r>
            <a:r>
              <a:rPr sz="2000" spc="-5" dirty="0">
                <a:latin typeface="Verdana"/>
                <a:cs typeface="Verdana"/>
              </a:rPr>
              <a:t>или</a:t>
            </a:r>
            <a:endParaRPr sz="2000">
              <a:latin typeface="Verdana"/>
              <a:cs typeface="Verdana"/>
            </a:endParaRPr>
          </a:p>
          <a:p>
            <a:pPr marL="920750">
              <a:lnSpc>
                <a:spcPts val="2280"/>
              </a:lnSpc>
            </a:pPr>
            <a:r>
              <a:rPr sz="2000" spc="-5" dirty="0">
                <a:latin typeface="Verdana"/>
                <a:cs typeface="Verdana"/>
              </a:rPr>
              <a:t>егзофталмична</a:t>
            </a:r>
            <a:r>
              <a:rPr sz="2000" spc="-65" dirty="0">
                <a:latin typeface="Verdana"/>
                <a:cs typeface="Verdana"/>
              </a:rPr>
              <a:t> </a:t>
            </a:r>
            <a:r>
              <a:rPr sz="2000" spc="-5" dirty="0">
                <a:latin typeface="Verdana"/>
                <a:cs typeface="Verdana"/>
              </a:rPr>
              <a:t>струма)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600">
              <a:latin typeface="Times New Roman"/>
              <a:cs typeface="Times New Roman"/>
            </a:endParaRPr>
          </a:p>
          <a:p>
            <a:pPr marL="920750" lvl="1" indent="-437515">
              <a:lnSpc>
                <a:spcPct val="100000"/>
              </a:lnSpc>
              <a:buClr>
                <a:srgbClr val="CC0000"/>
              </a:buClr>
              <a:buFont typeface="Wingdings"/>
              <a:buChar char=""/>
              <a:tabLst>
                <a:tab pos="920750" algn="l"/>
                <a:tab pos="921385" algn="l"/>
              </a:tabLst>
            </a:pPr>
            <a:r>
              <a:rPr sz="2000" spc="-5" dirty="0">
                <a:latin typeface="Verdana"/>
                <a:cs typeface="Verdana"/>
              </a:rPr>
              <a:t>Токсичне нодуларне</a:t>
            </a:r>
            <a:r>
              <a:rPr sz="2000" spc="-55" dirty="0">
                <a:latin typeface="Verdana"/>
                <a:cs typeface="Verdana"/>
              </a:rPr>
              <a:t> </a:t>
            </a:r>
            <a:r>
              <a:rPr sz="2000" spc="-5" dirty="0">
                <a:latin typeface="Verdana"/>
                <a:cs typeface="Verdana"/>
              </a:rPr>
              <a:t>струме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1034237"/>
            <a:ext cx="40036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ХИПЕРТИРЕОИДИЗАМ</a:t>
            </a:r>
            <a:endParaRPr sz="280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31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645668" y="1703273"/>
            <a:ext cx="7755890" cy="3910965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481965" marR="1544955" indent="-469265">
              <a:lnSpc>
                <a:spcPts val="2500"/>
              </a:lnSpc>
              <a:spcBef>
                <a:spcPts val="70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600" b="1" spc="-5" dirty="0">
                <a:latin typeface="Verdana"/>
                <a:cs typeface="Verdana"/>
              </a:rPr>
              <a:t>Гравесова </a:t>
            </a:r>
            <a:r>
              <a:rPr sz="2600" b="1" dirty="0">
                <a:latin typeface="Verdana"/>
                <a:cs typeface="Verdana"/>
              </a:rPr>
              <a:t>болест </a:t>
            </a:r>
            <a:r>
              <a:rPr sz="2600" dirty="0">
                <a:latin typeface="Verdana"/>
                <a:cs typeface="Verdana"/>
              </a:rPr>
              <a:t>је</a:t>
            </a:r>
            <a:r>
              <a:rPr sz="2600" spc="-70" dirty="0">
                <a:latin typeface="Verdana"/>
                <a:cs typeface="Verdana"/>
              </a:rPr>
              <a:t> </a:t>
            </a:r>
            <a:r>
              <a:rPr sz="2600" dirty="0">
                <a:latin typeface="Verdana"/>
                <a:cs typeface="Verdana"/>
              </a:rPr>
              <a:t>аутоимуно  обољење које </a:t>
            </a:r>
            <a:r>
              <a:rPr sz="2600" spc="-5" dirty="0">
                <a:latin typeface="Verdana"/>
                <a:cs typeface="Verdana"/>
              </a:rPr>
              <a:t>се</a:t>
            </a:r>
            <a:r>
              <a:rPr sz="2600" spc="-80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карактерише</a:t>
            </a:r>
            <a:endParaRPr sz="2600">
              <a:latin typeface="Verdana"/>
              <a:cs typeface="Verdana"/>
            </a:endParaRPr>
          </a:p>
          <a:p>
            <a:pPr marL="481965">
              <a:lnSpc>
                <a:spcPts val="2205"/>
              </a:lnSpc>
            </a:pPr>
            <a:r>
              <a:rPr sz="2600" dirty="0">
                <a:latin typeface="Verdana"/>
                <a:cs typeface="Verdana"/>
              </a:rPr>
              <a:t>ненормалном </a:t>
            </a:r>
            <a:r>
              <a:rPr sz="2600" spc="-5" dirty="0">
                <a:latin typeface="Verdana"/>
                <a:cs typeface="Verdana"/>
              </a:rPr>
              <a:t>стимулацијом</a:t>
            </a:r>
            <a:r>
              <a:rPr sz="2600" spc="-75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тиреоидне</a:t>
            </a:r>
            <a:endParaRPr sz="2600">
              <a:latin typeface="Verdana"/>
              <a:cs typeface="Verdana"/>
            </a:endParaRPr>
          </a:p>
          <a:p>
            <a:pPr marL="481965" marR="62230">
              <a:lnSpc>
                <a:spcPct val="80000"/>
              </a:lnSpc>
              <a:spcBef>
                <a:spcPts val="310"/>
              </a:spcBef>
            </a:pPr>
            <a:r>
              <a:rPr sz="2600" dirty="0">
                <a:latin typeface="Verdana"/>
                <a:cs typeface="Verdana"/>
              </a:rPr>
              <a:t>жлезде </a:t>
            </a:r>
            <a:r>
              <a:rPr sz="2600" spc="-5" dirty="0">
                <a:latin typeface="Verdana"/>
                <a:cs typeface="Verdana"/>
              </a:rPr>
              <a:t>тиреостимулирајуцим </a:t>
            </a:r>
            <a:r>
              <a:rPr sz="2600" dirty="0">
                <a:latin typeface="Verdana"/>
                <a:cs typeface="Verdana"/>
              </a:rPr>
              <a:t>антителима  која делују </a:t>
            </a:r>
            <a:r>
              <a:rPr sz="2600" spc="-5" dirty="0">
                <a:latin typeface="Verdana"/>
                <a:cs typeface="Verdana"/>
              </a:rPr>
              <a:t>преко ТСХ</a:t>
            </a:r>
            <a:r>
              <a:rPr sz="2600" spc="-65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рецептора.</a:t>
            </a:r>
            <a:endParaRPr sz="26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700">
              <a:latin typeface="Times New Roman"/>
              <a:cs typeface="Times New Roman"/>
            </a:endParaRPr>
          </a:p>
          <a:p>
            <a:pPr marL="481965" marR="7867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600" b="1" spc="-5" dirty="0">
                <a:latin typeface="Verdana"/>
                <a:cs typeface="Verdana"/>
              </a:rPr>
              <a:t>Егзофталмус </a:t>
            </a:r>
            <a:r>
              <a:rPr sz="2600" dirty="0">
                <a:latin typeface="Verdana"/>
                <a:cs typeface="Verdana"/>
              </a:rPr>
              <a:t>– офталмопатија </a:t>
            </a:r>
            <a:r>
              <a:rPr sz="2600" spc="-5" dirty="0">
                <a:latin typeface="Verdana"/>
                <a:cs typeface="Verdana"/>
              </a:rPr>
              <a:t>може  изазвати </a:t>
            </a:r>
            <a:r>
              <a:rPr sz="2600" dirty="0">
                <a:latin typeface="Verdana"/>
                <a:cs typeface="Verdana"/>
              </a:rPr>
              <a:t>очне </a:t>
            </a:r>
            <a:r>
              <a:rPr sz="2600" spc="-5" dirty="0">
                <a:latin typeface="Verdana"/>
                <a:cs typeface="Verdana"/>
              </a:rPr>
              <a:t>проблеме:</a:t>
            </a:r>
            <a:r>
              <a:rPr sz="2600" spc="-45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парализу</a:t>
            </a:r>
            <a:endParaRPr sz="2600">
              <a:latin typeface="Verdana"/>
              <a:cs typeface="Verdana"/>
            </a:endParaRPr>
          </a:p>
          <a:p>
            <a:pPr marL="481965" marR="765175">
              <a:lnSpc>
                <a:spcPts val="2500"/>
              </a:lnSpc>
              <a:spcBef>
                <a:spcPts val="600"/>
              </a:spcBef>
            </a:pPr>
            <a:r>
              <a:rPr sz="2600" spc="-5" dirty="0">
                <a:latin typeface="Verdana"/>
                <a:cs typeface="Verdana"/>
              </a:rPr>
              <a:t>екстраокуларних мишића, известан  губитак </a:t>
            </a:r>
            <a:r>
              <a:rPr sz="2600" dirty="0">
                <a:latin typeface="Verdana"/>
                <a:cs typeface="Verdana"/>
              </a:rPr>
              <a:t>вида у </a:t>
            </a:r>
            <a:r>
              <a:rPr sz="2600" spc="-5" dirty="0">
                <a:latin typeface="Verdana"/>
                <a:cs typeface="Verdana"/>
              </a:rPr>
              <a:t>најтежим</a:t>
            </a:r>
            <a:r>
              <a:rPr sz="2600" spc="-95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случајевима</a:t>
            </a:r>
            <a:endParaRPr sz="2600">
              <a:latin typeface="Verdana"/>
              <a:cs typeface="Verdana"/>
            </a:endParaRPr>
          </a:p>
          <a:p>
            <a:pPr marL="481965">
              <a:lnSpc>
                <a:spcPts val="2510"/>
              </a:lnSpc>
            </a:pPr>
            <a:r>
              <a:rPr sz="2600" dirty="0">
                <a:latin typeface="Verdana"/>
                <a:cs typeface="Verdana"/>
              </a:rPr>
              <a:t>услед едема </a:t>
            </a:r>
            <a:r>
              <a:rPr sz="2600" spc="-5" dirty="0">
                <a:latin typeface="Verdana"/>
                <a:cs typeface="Verdana"/>
              </a:rPr>
              <a:t>папиле, </a:t>
            </a:r>
            <a:r>
              <a:rPr sz="2600" dirty="0">
                <a:latin typeface="Verdana"/>
                <a:cs typeface="Verdana"/>
              </a:rPr>
              <a:t>оштећење</a:t>
            </a:r>
            <a:r>
              <a:rPr sz="2600" spc="-125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рожњаче.</a:t>
            </a:r>
            <a:endParaRPr sz="26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1034237"/>
            <a:ext cx="40036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ХИПЕРТИРЕОИДИЗАМ</a:t>
            </a:r>
            <a:endParaRPr sz="2800"/>
          </a:p>
        </p:txBody>
      </p:sp>
      <p:sp>
        <p:nvSpPr>
          <p:cNvPr id="4" name="object 4"/>
          <p:cNvSpPr txBox="1"/>
          <p:nvPr/>
        </p:nvSpPr>
        <p:spPr>
          <a:xfrm>
            <a:off x="645668" y="1729485"/>
            <a:ext cx="7425055" cy="3867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1965" indent="-469265">
              <a:lnSpc>
                <a:spcPct val="100000"/>
              </a:lnSpc>
              <a:spcBef>
                <a:spcPts val="10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800" b="1" dirty="0">
                <a:latin typeface="Verdana"/>
                <a:cs typeface="Verdana"/>
              </a:rPr>
              <a:t>Лечење</a:t>
            </a:r>
            <a:endParaRPr sz="1800">
              <a:latin typeface="Verdana"/>
              <a:cs typeface="Verdana"/>
            </a:endParaRPr>
          </a:p>
          <a:p>
            <a:pPr marL="920750" lvl="1" indent="-437515">
              <a:lnSpc>
                <a:spcPct val="100000"/>
              </a:lnSpc>
              <a:buClr>
                <a:srgbClr val="CC0000"/>
              </a:buClr>
              <a:buFont typeface="Wingdings"/>
              <a:buChar char=""/>
              <a:tabLst>
                <a:tab pos="920750" algn="l"/>
                <a:tab pos="921385" algn="l"/>
              </a:tabLst>
            </a:pPr>
            <a:r>
              <a:rPr sz="1800" spc="-5" dirty="0">
                <a:latin typeface="Verdana"/>
                <a:cs typeface="Verdana"/>
              </a:rPr>
              <a:t>Фармаколошко</a:t>
            </a:r>
            <a:endParaRPr sz="1800">
              <a:latin typeface="Verdana"/>
              <a:cs typeface="Verdana"/>
            </a:endParaRPr>
          </a:p>
          <a:p>
            <a:pPr marL="920750" lvl="1" indent="-437515">
              <a:lnSpc>
                <a:spcPct val="100000"/>
              </a:lnSpc>
              <a:buClr>
                <a:srgbClr val="CC0000"/>
              </a:buClr>
              <a:buFont typeface="Wingdings"/>
              <a:buChar char=""/>
              <a:tabLst>
                <a:tab pos="920750" algn="l"/>
                <a:tab pos="921385" algn="l"/>
              </a:tabLst>
            </a:pPr>
            <a:r>
              <a:rPr sz="1800" spc="-5" dirty="0">
                <a:latin typeface="Verdana"/>
                <a:cs typeface="Verdana"/>
              </a:rPr>
              <a:t>Хируршко</a:t>
            </a:r>
            <a:endParaRPr sz="1800">
              <a:latin typeface="Verdana"/>
              <a:cs typeface="Verdana"/>
            </a:endParaRPr>
          </a:p>
          <a:p>
            <a:pPr lvl="1">
              <a:lnSpc>
                <a:spcPct val="100000"/>
              </a:lnSpc>
              <a:spcBef>
                <a:spcPts val="35"/>
              </a:spcBef>
              <a:buClr>
                <a:srgbClr val="CC0000"/>
              </a:buClr>
              <a:buFont typeface="Wingdings"/>
              <a:buChar char=""/>
            </a:pPr>
            <a:endParaRPr sz="1850">
              <a:latin typeface="Times New Roman"/>
              <a:cs typeface="Times New Roman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800" b="1" spc="-5" dirty="0">
                <a:latin typeface="Verdana"/>
                <a:cs typeface="Verdana"/>
              </a:rPr>
              <a:t>Фармаколошке</a:t>
            </a:r>
            <a:r>
              <a:rPr sz="1800" b="1" dirty="0">
                <a:latin typeface="Verdana"/>
                <a:cs typeface="Verdana"/>
              </a:rPr>
              <a:t> </a:t>
            </a:r>
            <a:r>
              <a:rPr sz="1800" b="1" spc="-5" dirty="0">
                <a:latin typeface="Verdana"/>
                <a:cs typeface="Verdana"/>
              </a:rPr>
              <a:t>мере</a:t>
            </a:r>
            <a:endParaRPr sz="1800">
              <a:latin typeface="Verdana"/>
              <a:cs typeface="Verdana"/>
            </a:endParaRPr>
          </a:p>
          <a:p>
            <a:pPr marL="920750" lvl="1" indent="-437515">
              <a:lnSpc>
                <a:spcPct val="100000"/>
              </a:lnSpc>
              <a:buClr>
                <a:srgbClr val="CC0000"/>
              </a:buClr>
              <a:buFont typeface="Wingdings"/>
              <a:buChar char=""/>
              <a:tabLst>
                <a:tab pos="920750" algn="l"/>
                <a:tab pos="921385" algn="l"/>
              </a:tabLst>
            </a:pPr>
            <a:r>
              <a:rPr sz="1800" spc="-5" dirty="0">
                <a:latin typeface="Verdana"/>
                <a:cs typeface="Verdana"/>
              </a:rPr>
              <a:t>Радиоактивни</a:t>
            </a:r>
            <a:r>
              <a:rPr sz="1800" spc="-15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јод</a:t>
            </a:r>
            <a:endParaRPr sz="1800">
              <a:latin typeface="Verdana"/>
              <a:cs typeface="Verdana"/>
            </a:endParaRPr>
          </a:p>
          <a:p>
            <a:pPr marL="920750" lvl="1" indent="-437515">
              <a:lnSpc>
                <a:spcPct val="100000"/>
              </a:lnSpc>
              <a:buClr>
                <a:srgbClr val="CC0000"/>
              </a:buClr>
              <a:buFont typeface="Wingdings"/>
              <a:buChar char=""/>
              <a:tabLst>
                <a:tab pos="920750" algn="l"/>
                <a:tab pos="921385" algn="l"/>
              </a:tabLst>
            </a:pPr>
            <a:r>
              <a:rPr sz="1800" spc="-5" dirty="0">
                <a:latin typeface="Verdana"/>
                <a:cs typeface="Verdana"/>
              </a:rPr>
              <a:t>Карбимазол</a:t>
            </a:r>
            <a:endParaRPr sz="1800">
              <a:latin typeface="Verdana"/>
              <a:cs typeface="Verdana"/>
            </a:endParaRPr>
          </a:p>
          <a:p>
            <a:pPr marL="920750" lvl="1" indent="-437515">
              <a:lnSpc>
                <a:spcPct val="100000"/>
              </a:lnSpc>
              <a:buClr>
                <a:srgbClr val="CC0000"/>
              </a:buClr>
              <a:buFont typeface="Wingdings"/>
              <a:buChar char=""/>
              <a:tabLst>
                <a:tab pos="920750" algn="l"/>
                <a:tab pos="921385" algn="l"/>
              </a:tabLst>
            </a:pPr>
            <a:r>
              <a:rPr sz="1800" spc="-5" dirty="0">
                <a:latin typeface="Verdana"/>
                <a:cs typeface="Verdana"/>
              </a:rPr>
              <a:t>Пропилтиоурацил</a:t>
            </a:r>
            <a:endParaRPr sz="1800">
              <a:latin typeface="Verdana"/>
              <a:cs typeface="Verdana"/>
            </a:endParaRPr>
          </a:p>
          <a:p>
            <a:pPr marL="12700" marR="885825">
              <a:lnSpc>
                <a:spcPct val="100000"/>
              </a:lnSpc>
            </a:pPr>
            <a:r>
              <a:rPr sz="1800" spc="-5" dirty="0">
                <a:latin typeface="Verdana"/>
                <a:cs typeface="Verdana"/>
              </a:rPr>
              <a:t>смањују синтезу тиреоидних хормона услед смањеног  јодирања тиреоглобулина;</a:t>
            </a:r>
            <a:endParaRPr sz="1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latin typeface="Verdana"/>
                <a:cs typeface="Verdana"/>
              </a:rPr>
              <a:t>нежељена</a:t>
            </a:r>
            <a:r>
              <a:rPr sz="1800" spc="-80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дејства:</a:t>
            </a:r>
            <a:endParaRPr sz="1800">
              <a:latin typeface="Verdana"/>
              <a:cs typeface="Verdana"/>
            </a:endParaRPr>
          </a:p>
          <a:p>
            <a:pPr marL="1000125" lvl="1" indent="-516890">
              <a:lnSpc>
                <a:spcPct val="100000"/>
              </a:lnSpc>
              <a:spcBef>
                <a:spcPts val="5"/>
              </a:spcBef>
              <a:buClr>
                <a:srgbClr val="CC0000"/>
              </a:buClr>
              <a:buFont typeface="Wingdings"/>
              <a:buChar char=""/>
              <a:tabLst>
                <a:tab pos="1000125" algn="l"/>
                <a:tab pos="1000760" algn="l"/>
              </a:tabLst>
            </a:pPr>
            <a:r>
              <a:rPr sz="1800" dirty="0">
                <a:latin typeface="Verdana"/>
                <a:cs typeface="Verdana"/>
              </a:rPr>
              <a:t>осип </a:t>
            </a:r>
            <a:r>
              <a:rPr sz="1800" spc="-5" dirty="0">
                <a:latin typeface="Verdana"/>
                <a:cs typeface="Verdana"/>
              </a:rPr>
              <a:t>(2-25%), гранулоцитопенија </a:t>
            </a:r>
            <a:r>
              <a:rPr sz="1800" dirty="0">
                <a:latin typeface="Verdana"/>
                <a:cs typeface="Verdana"/>
              </a:rPr>
              <a:t>– </a:t>
            </a:r>
            <a:r>
              <a:rPr sz="1800" spc="-5" dirty="0">
                <a:latin typeface="Verdana"/>
                <a:cs typeface="Verdana"/>
              </a:rPr>
              <a:t>ретко</a:t>
            </a:r>
            <a:r>
              <a:rPr sz="1800" spc="-30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(0.11.2%).</a:t>
            </a:r>
            <a:endParaRPr sz="1800">
              <a:latin typeface="Verdana"/>
              <a:cs typeface="Verdana"/>
            </a:endParaRPr>
          </a:p>
          <a:p>
            <a:pPr lvl="1">
              <a:lnSpc>
                <a:spcPct val="100000"/>
              </a:lnSpc>
              <a:spcBef>
                <a:spcPts val="30"/>
              </a:spcBef>
              <a:buClr>
                <a:srgbClr val="CC0000"/>
              </a:buClr>
              <a:buFont typeface="Wingdings"/>
              <a:buChar char=""/>
            </a:pPr>
            <a:endParaRPr sz="1850">
              <a:latin typeface="Times New Roman"/>
              <a:cs typeface="Times New Roman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800" spc="-5" dirty="0">
                <a:latin typeface="Verdana"/>
                <a:cs typeface="Verdana"/>
              </a:rPr>
              <a:t>Бета блокатори </a:t>
            </a:r>
            <a:r>
              <a:rPr sz="1800" dirty="0">
                <a:latin typeface="Verdana"/>
                <a:cs typeface="Verdana"/>
              </a:rPr>
              <a:t>: </a:t>
            </a:r>
            <a:r>
              <a:rPr sz="1800" spc="-5" dirty="0">
                <a:latin typeface="Verdana"/>
                <a:cs typeface="Verdana"/>
              </a:rPr>
              <a:t>пропранолол </a:t>
            </a:r>
            <a:r>
              <a:rPr sz="1800" dirty="0">
                <a:latin typeface="Verdana"/>
                <a:cs typeface="Verdana"/>
              </a:rPr>
              <a:t>– </a:t>
            </a:r>
            <a:r>
              <a:rPr sz="1800" spc="-10" dirty="0">
                <a:latin typeface="Verdana"/>
                <a:cs typeface="Verdana"/>
              </a:rPr>
              <a:t>симптоматска </a:t>
            </a:r>
            <a:r>
              <a:rPr sz="1800" spc="-5" dirty="0">
                <a:latin typeface="Verdana"/>
                <a:cs typeface="Verdana"/>
              </a:rPr>
              <a:t>терапија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505200" y="3276600"/>
            <a:ext cx="152400" cy="457200"/>
          </a:xfrm>
          <a:custGeom>
            <a:avLst/>
            <a:gdLst/>
            <a:ahLst/>
            <a:cxnLst/>
            <a:rect l="l" t="t" r="r" b="b"/>
            <a:pathLst>
              <a:path w="152400" h="457200">
                <a:moveTo>
                  <a:pt x="0" y="0"/>
                </a:moveTo>
                <a:lnTo>
                  <a:pt x="29640" y="2988"/>
                </a:lnTo>
                <a:lnTo>
                  <a:pt x="53863" y="11144"/>
                </a:lnTo>
                <a:lnTo>
                  <a:pt x="70205" y="23252"/>
                </a:lnTo>
                <a:lnTo>
                  <a:pt x="76200" y="38100"/>
                </a:lnTo>
                <a:lnTo>
                  <a:pt x="76200" y="190500"/>
                </a:lnTo>
                <a:lnTo>
                  <a:pt x="82194" y="205347"/>
                </a:lnTo>
                <a:lnTo>
                  <a:pt x="98536" y="217455"/>
                </a:lnTo>
                <a:lnTo>
                  <a:pt x="122759" y="225611"/>
                </a:lnTo>
                <a:lnTo>
                  <a:pt x="152400" y="228600"/>
                </a:lnTo>
                <a:lnTo>
                  <a:pt x="122759" y="231588"/>
                </a:lnTo>
                <a:lnTo>
                  <a:pt x="98536" y="239744"/>
                </a:lnTo>
                <a:lnTo>
                  <a:pt x="82194" y="251852"/>
                </a:lnTo>
                <a:lnTo>
                  <a:pt x="76200" y="266700"/>
                </a:lnTo>
                <a:lnTo>
                  <a:pt x="76200" y="419100"/>
                </a:lnTo>
                <a:lnTo>
                  <a:pt x="70205" y="433947"/>
                </a:lnTo>
                <a:lnTo>
                  <a:pt x="53863" y="446055"/>
                </a:lnTo>
                <a:lnTo>
                  <a:pt x="29640" y="454211"/>
                </a:lnTo>
                <a:lnTo>
                  <a:pt x="0" y="457200"/>
                </a:lnTo>
              </a:path>
            </a:pathLst>
          </a:custGeom>
          <a:ln w="285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733800" y="3505200"/>
            <a:ext cx="228600" cy="0"/>
          </a:xfrm>
          <a:custGeom>
            <a:avLst/>
            <a:gdLst/>
            <a:ahLst/>
            <a:cxnLst/>
            <a:rect l="l" t="t" r="r" b="b"/>
            <a:pathLst>
              <a:path w="228600">
                <a:moveTo>
                  <a:pt x="0" y="0"/>
                </a:moveTo>
                <a:lnTo>
                  <a:pt x="228600" y="0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24300" y="3505200"/>
            <a:ext cx="76200" cy="304800"/>
          </a:xfrm>
          <a:custGeom>
            <a:avLst/>
            <a:gdLst/>
            <a:ahLst/>
            <a:cxnLst/>
            <a:rect l="l" t="t" r="r" b="b"/>
            <a:pathLst>
              <a:path w="76200" h="304800">
                <a:moveTo>
                  <a:pt x="31750" y="228600"/>
                </a:moveTo>
                <a:lnTo>
                  <a:pt x="0" y="228600"/>
                </a:lnTo>
                <a:lnTo>
                  <a:pt x="38100" y="304800"/>
                </a:lnTo>
                <a:lnTo>
                  <a:pt x="69850" y="241300"/>
                </a:lnTo>
                <a:lnTo>
                  <a:pt x="31750" y="241300"/>
                </a:lnTo>
                <a:lnTo>
                  <a:pt x="31750" y="228600"/>
                </a:lnTo>
                <a:close/>
              </a:path>
              <a:path w="76200" h="304800">
                <a:moveTo>
                  <a:pt x="44450" y="0"/>
                </a:moveTo>
                <a:lnTo>
                  <a:pt x="31750" y="0"/>
                </a:lnTo>
                <a:lnTo>
                  <a:pt x="31750" y="241300"/>
                </a:lnTo>
                <a:lnTo>
                  <a:pt x="44450" y="241300"/>
                </a:lnTo>
                <a:lnTo>
                  <a:pt x="44450" y="0"/>
                </a:lnTo>
                <a:close/>
              </a:path>
              <a:path w="76200" h="304800">
                <a:moveTo>
                  <a:pt x="76200" y="228600"/>
                </a:moveTo>
                <a:lnTo>
                  <a:pt x="44450" y="228600"/>
                </a:lnTo>
                <a:lnTo>
                  <a:pt x="44450" y="241300"/>
                </a:lnTo>
                <a:lnTo>
                  <a:pt x="69850" y="241300"/>
                </a:lnTo>
                <a:lnTo>
                  <a:pt x="76200" y="2286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32</a:t>
            </a:fld>
            <a:endParaRPr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1140" y="641350"/>
            <a:ext cx="8474710" cy="5557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34975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Verdana"/>
                <a:cs typeface="Verdana"/>
              </a:rPr>
              <a:t>Интеракције антитироидних</a:t>
            </a:r>
            <a:r>
              <a:rPr sz="2400" b="1" spc="-55" dirty="0">
                <a:latin typeface="Verdana"/>
                <a:cs typeface="Verdana"/>
              </a:rPr>
              <a:t> </a:t>
            </a:r>
            <a:r>
              <a:rPr sz="2400" b="1" spc="-5" dirty="0">
                <a:latin typeface="Verdana"/>
                <a:cs typeface="Verdana"/>
              </a:rPr>
              <a:t>лекова</a:t>
            </a:r>
            <a:endParaRPr sz="24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450">
              <a:latin typeface="Times New Roman"/>
              <a:cs typeface="Times New Roman"/>
            </a:endParaRPr>
          </a:p>
          <a:p>
            <a:pPr marL="481965" marR="509270" indent="-469265">
              <a:lnSpc>
                <a:spcPts val="3240"/>
              </a:lnSpc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dirty="0">
                <a:latin typeface="Verdana"/>
                <a:cs typeface="Verdana"/>
              </a:rPr>
              <a:t>Кортикостероиди </a:t>
            </a:r>
            <a:r>
              <a:rPr sz="3000" spc="-5" dirty="0">
                <a:latin typeface="Verdana"/>
                <a:cs typeface="Verdana"/>
              </a:rPr>
              <a:t>са </a:t>
            </a:r>
            <a:r>
              <a:rPr sz="3000" dirty="0">
                <a:latin typeface="Verdana"/>
                <a:cs typeface="Verdana"/>
              </a:rPr>
              <a:t>карбимазолом –  </a:t>
            </a:r>
            <a:r>
              <a:rPr sz="3000" spc="-5" dirty="0">
                <a:latin typeface="Verdana"/>
                <a:cs typeface="Verdana"/>
              </a:rPr>
              <a:t>повећана елиминација</a:t>
            </a:r>
            <a:r>
              <a:rPr sz="3000" spc="20" dirty="0">
                <a:latin typeface="Verdana"/>
                <a:cs typeface="Verdana"/>
              </a:rPr>
              <a:t> </a:t>
            </a:r>
            <a:r>
              <a:rPr sz="3000" spc="-10" dirty="0">
                <a:latin typeface="Verdana"/>
                <a:cs typeface="Verdana"/>
              </a:rPr>
              <a:t>преднизолона</a:t>
            </a:r>
            <a:endParaRPr sz="3000">
              <a:latin typeface="Verdana"/>
              <a:cs typeface="Verdana"/>
            </a:endParaRPr>
          </a:p>
          <a:p>
            <a:pPr marL="481965" indent="-469265">
              <a:lnSpc>
                <a:spcPts val="3420"/>
              </a:lnSpc>
              <a:spcBef>
                <a:spcPts val="315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dirty="0">
                <a:latin typeface="Verdana"/>
                <a:cs typeface="Verdana"/>
              </a:rPr>
              <a:t>Карбимазол </a:t>
            </a:r>
            <a:r>
              <a:rPr sz="3000" spc="-5" dirty="0">
                <a:latin typeface="Verdana"/>
                <a:cs typeface="Verdana"/>
              </a:rPr>
              <a:t>смањује</a:t>
            </a:r>
            <a:r>
              <a:rPr sz="3000" spc="-30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плазма</a:t>
            </a:r>
            <a:endParaRPr sz="3000">
              <a:latin typeface="Verdana"/>
              <a:cs typeface="Verdana"/>
            </a:endParaRPr>
          </a:p>
          <a:p>
            <a:pPr marL="481965" marR="551815">
              <a:lnSpc>
                <a:spcPts val="3240"/>
              </a:lnSpc>
              <a:spcBef>
                <a:spcPts val="225"/>
              </a:spcBef>
            </a:pPr>
            <a:r>
              <a:rPr sz="3000" spc="-5" dirty="0">
                <a:latin typeface="Verdana"/>
                <a:cs typeface="Verdana"/>
              </a:rPr>
              <a:t>концентрацију дигоксина </a:t>
            </a:r>
            <a:r>
              <a:rPr sz="3000" dirty="0">
                <a:latin typeface="Verdana"/>
                <a:cs typeface="Verdana"/>
              </a:rPr>
              <a:t>– </a:t>
            </a:r>
            <a:r>
              <a:rPr sz="3000" spc="-5" dirty="0">
                <a:latin typeface="Verdana"/>
                <a:cs typeface="Verdana"/>
              </a:rPr>
              <a:t>потребна  </a:t>
            </a:r>
            <a:r>
              <a:rPr sz="3000" dirty="0">
                <a:latin typeface="Verdana"/>
                <a:cs typeface="Verdana"/>
              </a:rPr>
              <a:t>већа доза</a:t>
            </a:r>
            <a:r>
              <a:rPr sz="3000" spc="-30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дигоксина</a:t>
            </a:r>
            <a:endParaRPr sz="3000">
              <a:latin typeface="Verdana"/>
              <a:cs typeface="Verdana"/>
            </a:endParaRPr>
          </a:p>
          <a:p>
            <a:pPr marL="481965" marR="5080" indent="-469265">
              <a:lnSpc>
                <a:spcPts val="3240"/>
              </a:lnSpc>
              <a:spcBef>
                <a:spcPts val="720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spc="-5" dirty="0">
                <a:latin typeface="Verdana"/>
                <a:cs typeface="Verdana"/>
              </a:rPr>
              <a:t>Тионамиди </a:t>
            </a:r>
            <a:r>
              <a:rPr sz="3000" dirty="0">
                <a:latin typeface="Verdana"/>
                <a:cs typeface="Verdana"/>
              </a:rPr>
              <a:t>са </a:t>
            </a:r>
            <a:r>
              <a:rPr sz="3000" spc="-5" dirty="0">
                <a:latin typeface="Verdana"/>
                <a:cs typeface="Verdana"/>
              </a:rPr>
              <a:t>теофилином </a:t>
            </a:r>
            <a:r>
              <a:rPr sz="3000" dirty="0">
                <a:latin typeface="Verdana"/>
                <a:cs typeface="Verdana"/>
              </a:rPr>
              <a:t>– </a:t>
            </a:r>
            <a:r>
              <a:rPr sz="3000" spc="-5" dirty="0">
                <a:latin typeface="Verdana"/>
                <a:cs typeface="Verdana"/>
              </a:rPr>
              <a:t>расте </a:t>
            </a:r>
            <a:r>
              <a:rPr sz="3000" dirty="0">
                <a:latin typeface="Verdana"/>
                <a:cs typeface="Verdana"/>
              </a:rPr>
              <a:t>конц  </a:t>
            </a:r>
            <a:r>
              <a:rPr sz="3000" spc="-5" dirty="0">
                <a:latin typeface="Verdana"/>
                <a:cs typeface="Verdana"/>
              </a:rPr>
              <a:t>теофилина </a:t>
            </a:r>
            <a:r>
              <a:rPr sz="3000" dirty="0">
                <a:latin typeface="Verdana"/>
                <a:cs typeface="Verdana"/>
              </a:rPr>
              <a:t>и </a:t>
            </a:r>
            <a:r>
              <a:rPr sz="3000" spc="-5" dirty="0">
                <a:latin typeface="Verdana"/>
                <a:cs typeface="Verdana"/>
              </a:rPr>
              <a:t>потребно је смањити</a:t>
            </a:r>
            <a:r>
              <a:rPr sz="3000" spc="-40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дозу</a:t>
            </a:r>
            <a:endParaRPr sz="3000">
              <a:latin typeface="Verdana"/>
              <a:cs typeface="Verdana"/>
            </a:endParaRPr>
          </a:p>
          <a:p>
            <a:pPr marL="481965" marR="623570" indent="-469265">
              <a:lnSpc>
                <a:spcPts val="3240"/>
              </a:lnSpc>
              <a:spcBef>
                <a:spcPts val="725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spc="-5" dirty="0">
                <a:latin typeface="Verdana"/>
                <a:cs typeface="Verdana"/>
              </a:rPr>
              <a:t>Тионамиди </a:t>
            </a:r>
            <a:r>
              <a:rPr sz="3000" dirty="0">
                <a:latin typeface="Verdana"/>
                <a:cs typeface="Verdana"/>
              </a:rPr>
              <a:t>са варфарином –</a:t>
            </a:r>
            <a:r>
              <a:rPr sz="3000" spc="-85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смањен  </a:t>
            </a:r>
            <a:r>
              <a:rPr sz="3000" dirty="0">
                <a:latin typeface="Verdana"/>
                <a:cs typeface="Verdana"/>
              </a:rPr>
              <a:t>ефекат варфарина – </a:t>
            </a:r>
            <a:r>
              <a:rPr sz="3000" spc="-5" dirty="0">
                <a:latin typeface="Verdana"/>
                <a:cs typeface="Verdana"/>
              </a:rPr>
              <a:t>потребно</a:t>
            </a:r>
            <a:r>
              <a:rPr sz="3000" spc="-55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је</a:t>
            </a:r>
            <a:endParaRPr sz="3000">
              <a:latin typeface="Verdana"/>
              <a:cs typeface="Verdana"/>
            </a:endParaRPr>
          </a:p>
          <a:p>
            <a:pPr marL="378460">
              <a:lnSpc>
                <a:spcPts val="3195"/>
              </a:lnSpc>
              <a:tabLst>
                <a:tab pos="8302625" algn="l"/>
              </a:tabLst>
            </a:pPr>
            <a:r>
              <a:rPr sz="3000" u="sng" spc="65" dirty="0">
                <a:uFill>
                  <a:solidFill>
                    <a:srgbClr val="CC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000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повећати </a:t>
            </a:r>
            <a:r>
              <a:rPr sz="3000" u="sng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дозу</a:t>
            </a:r>
            <a:r>
              <a:rPr sz="3000" u="sng" spc="-5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 </a:t>
            </a:r>
            <a:r>
              <a:rPr sz="3000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варфарина	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33</a:t>
            </a:fld>
            <a:endParaRPr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580085"/>
            <a:ext cx="744855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Verdana"/>
                <a:cs typeface="Verdana"/>
              </a:rPr>
              <a:t>Интеракције антитироидних</a:t>
            </a:r>
            <a:r>
              <a:rPr sz="2800" b="1" spc="-25" dirty="0">
                <a:latin typeface="Verdana"/>
                <a:cs typeface="Verdana"/>
              </a:rPr>
              <a:t> </a:t>
            </a:r>
            <a:r>
              <a:rPr sz="2800" b="1" spc="-10" dirty="0">
                <a:latin typeface="Verdana"/>
                <a:cs typeface="Verdana"/>
              </a:rPr>
              <a:t>лекова</a:t>
            </a:r>
            <a:endParaRPr sz="2800">
              <a:latin typeface="Verdana"/>
              <a:cs typeface="Verdan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34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645668" y="2316607"/>
            <a:ext cx="7825105" cy="345222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1965" marR="5080" indent="-469265">
              <a:lnSpc>
                <a:spcPct val="100000"/>
              </a:lnSpc>
              <a:spcBef>
                <a:spcPts val="100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dirty="0">
                <a:latin typeface="Verdana"/>
                <a:cs typeface="Verdana"/>
              </a:rPr>
              <a:t>Карбимазол и </a:t>
            </a:r>
            <a:r>
              <a:rPr sz="3000" spc="-5" dirty="0">
                <a:latin typeface="Verdana"/>
                <a:cs typeface="Verdana"/>
              </a:rPr>
              <a:t>пропилтиоурацил  могу да проузрокују </a:t>
            </a:r>
            <a:r>
              <a:rPr sz="3000" dirty="0">
                <a:latin typeface="Verdana"/>
                <a:cs typeface="Verdana"/>
              </a:rPr>
              <a:t>агранулоцитозу  која води у</a:t>
            </a:r>
            <a:r>
              <a:rPr sz="3000" spc="-35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леукопенију</a:t>
            </a: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CC0000"/>
              </a:buClr>
              <a:buFont typeface="Wingdings"/>
              <a:buChar char=""/>
            </a:pPr>
            <a:endParaRPr sz="4350" dirty="0">
              <a:latin typeface="Times New Roman"/>
              <a:cs typeface="Times New Roman"/>
            </a:endParaRPr>
          </a:p>
          <a:p>
            <a:pPr marL="481965" marR="71945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2600" algn="l"/>
                <a:tab pos="4796790" algn="l"/>
              </a:tabLst>
            </a:pPr>
            <a:r>
              <a:rPr sz="3000" dirty="0">
                <a:latin typeface="Verdana"/>
                <a:cs typeface="Verdana"/>
              </a:rPr>
              <a:t>Карбимазол и </a:t>
            </a:r>
            <a:r>
              <a:rPr sz="3000" spc="-5" dirty="0">
                <a:latin typeface="Verdana"/>
                <a:cs typeface="Verdana"/>
              </a:rPr>
              <a:t>пропилтиоурацил  могу да</a:t>
            </a:r>
            <a:r>
              <a:rPr sz="3000" spc="5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проузрокују	</a:t>
            </a:r>
            <a:r>
              <a:rPr sz="3000" dirty="0">
                <a:latin typeface="Verdana"/>
                <a:cs typeface="Verdana"/>
              </a:rPr>
              <a:t>ГИ </a:t>
            </a:r>
            <a:r>
              <a:rPr sz="3000" spc="-5" dirty="0">
                <a:latin typeface="Verdana"/>
                <a:cs typeface="Verdana"/>
              </a:rPr>
              <a:t>тегобе</a:t>
            </a:r>
            <a:r>
              <a:rPr sz="3000" spc="-110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и  у</a:t>
            </a:r>
            <a:r>
              <a:rPr lang="sr-Cyrl-RS" sz="3000" dirty="0">
                <a:latin typeface="Verdana"/>
                <a:cs typeface="Verdana"/>
              </a:rPr>
              <a:t>рт</a:t>
            </a:r>
            <a:r>
              <a:rPr sz="3000" dirty="0" err="1">
                <a:latin typeface="Verdana"/>
                <a:cs typeface="Verdana"/>
              </a:rPr>
              <a:t>икарију</a:t>
            </a:r>
            <a:endParaRPr sz="30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1034237"/>
            <a:ext cx="384556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/>
              <a:t>ХИПОТИРЕОИДИЗАМ</a:t>
            </a:r>
            <a:endParaRPr sz="280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35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645668" y="2574469"/>
            <a:ext cx="7381240" cy="3469004"/>
          </a:xfrm>
          <a:prstGeom prst="rect">
            <a:avLst/>
          </a:prstGeom>
        </p:spPr>
        <p:txBody>
          <a:bodyPr vert="horz" wrap="square" lIns="0" tIns="53975" rIns="0" bIns="0" rtlCol="0">
            <a:spAutoFit/>
          </a:bodyPr>
          <a:lstStyle/>
          <a:p>
            <a:pPr marL="481965" indent="-469265">
              <a:lnSpc>
                <a:spcPct val="100000"/>
              </a:lnSpc>
              <a:spcBef>
                <a:spcPts val="42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600" spc="-5" dirty="0">
                <a:latin typeface="Verdana"/>
                <a:cs typeface="Verdana"/>
              </a:rPr>
              <a:t>Смањена активност </a:t>
            </a:r>
            <a:r>
              <a:rPr sz="2600" dirty="0">
                <a:latin typeface="Verdana"/>
                <a:cs typeface="Verdana"/>
              </a:rPr>
              <a:t>штитне</a:t>
            </a:r>
            <a:r>
              <a:rPr sz="2600" spc="-65" dirty="0">
                <a:latin typeface="Verdana"/>
                <a:cs typeface="Verdana"/>
              </a:rPr>
              <a:t> </a:t>
            </a:r>
            <a:r>
              <a:rPr sz="2600" dirty="0">
                <a:latin typeface="Verdana"/>
                <a:cs typeface="Verdana"/>
              </a:rPr>
              <a:t>жлезде:</a:t>
            </a:r>
            <a:endParaRPr sz="2600">
              <a:latin typeface="Verdana"/>
              <a:cs typeface="Verdana"/>
            </a:endParaRPr>
          </a:p>
          <a:p>
            <a:pPr marL="920750" lvl="1" indent="-437515">
              <a:lnSpc>
                <a:spcPct val="100000"/>
              </a:lnSpc>
              <a:spcBef>
                <a:spcPts val="265"/>
              </a:spcBef>
              <a:buClr>
                <a:srgbClr val="CC0000"/>
              </a:buClr>
              <a:buFont typeface="Wingdings"/>
              <a:buChar char=""/>
              <a:tabLst>
                <a:tab pos="920750" algn="l"/>
                <a:tab pos="921385" algn="l"/>
              </a:tabLst>
            </a:pPr>
            <a:r>
              <a:rPr sz="2200" spc="-5" dirty="0">
                <a:latin typeface="Verdana"/>
                <a:cs typeface="Verdana"/>
              </a:rPr>
              <a:t>код одраслих –</a:t>
            </a:r>
            <a:r>
              <a:rPr sz="2200" spc="10" dirty="0">
                <a:latin typeface="Verdana"/>
                <a:cs typeface="Verdana"/>
              </a:rPr>
              <a:t> </a:t>
            </a:r>
            <a:r>
              <a:rPr sz="2200" spc="-10" dirty="0">
                <a:latin typeface="Verdana"/>
                <a:cs typeface="Verdana"/>
              </a:rPr>
              <a:t>микседем</a:t>
            </a:r>
            <a:endParaRPr sz="2200">
              <a:latin typeface="Verdana"/>
              <a:cs typeface="Verdana"/>
            </a:endParaRPr>
          </a:p>
          <a:p>
            <a:pPr lvl="1">
              <a:lnSpc>
                <a:spcPct val="100000"/>
              </a:lnSpc>
              <a:spcBef>
                <a:spcPts val="30"/>
              </a:spcBef>
              <a:buClr>
                <a:srgbClr val="CC0000"/>
              </a:buClr>
              <a:buFont typeface="Wingdings"/>
              <a:buChar char=""/>
            </a:pPr>
            <a:endParaRPr sz="3450">
              <a:latin typeface="Times New Roman"/>
              <a:cs typeface="Times New Roman"/>
            </a:endParaRPr>
          </a:p>
          <a:p>
            <a:pPr marL="920750" marR="5080" lvl="1" indent="-437515">
              <a:lnSpc>
                <a:spcPts val="2380"/>
              </a:lnSpc>
              <a:buClr>
                <a:srgbClr val="CC0000"/>
              </a:buClr>
              <a:buFont typeface="Wingdings"/>
              <a:buChar char=""/>
              <a:tabLst>
                <a:tab pos="920750" algn="l"/>
                <a:tab pos="921385" algn="l"/>
              </a:tabLst>
            </a:pPr>
            <a:r>
              <a:rPr sz="2200" spc="-5" dirty="0">
                <a:latin typeface="Verdana"/>
                <a:cs typeface="Verdana"/>
              </a:rPr>
              <a:t>код деце </a:t>
            </a:r>
            <a:r>
              <a:rPr sz="2200" spc="-10" dirty="0">
                <a:latin typeface="Verdana"/>
                <a:cs typeface="Verdana"/>
              </a:rPr>
              <a:t>услед </a:t>
            </a:r>
            <a:r>
              <a:rPr sz="2200" spc="-5" dirty="0">
                <a:latin typeface="Verdana"/>
                <a:cs typeface="Verdana"/>
              </a:rPr>
              <a:t>конгениталног одсуства </a:t>
            </a:r>
            <a:r>
              <a:rPr sz="2200" spc="-10" dirty="0">
                <a:latin typeface="Verdana"/>
                <a:cs typeface="Verdana"/>
              </a:rPr>
              <a:t>или  </a:t>
            </a:r>
            <a:r>
              <a:rPr sz="2200" spc="-5" dirty="0">
                <a:latin typeface="Verdana"/>
                <a:cs typeface="Verdana"/>
              </a:rPr>
              <a:t>непотпуног </a:t>
            </a:r>
            <a:r>
              <a:rPr sz="2200" spc="-10" dirty="0">
                <a:latin typeface="Verdana"/>
                <a:cs typeface="Verdana"/>
              </a:rPr>
              <a:t>развоја </a:t>
            </a:r>
            <a:r>
              <a:rPr sz="2200" spc="-5" dirty="0">
                <a:latin typeface="Verdana"/>
                <a:cs typeface="Verdana"/>
              </a:rPr>
              <a:t>штитне жлезде</a:t>
            </a:r>
            <a:r>
              <a:rPr sz="2200" spc="50" dirty="0">
                <a:latin typeface="Verdana"/>
                <a:cs typeface="Verdana"/>
              </a:rPr>
              <a:t> </a:t>
            </a:r>
            <a:r>
              <a:rPr sz="2200" spc="-5" dirty="0">
                <a:latin typeface="Verdana"/>
                <a:cs typeface="Verdana"/>
              </a:rPr>
              <a:t>–</a:t>
            </a:r>
            <a:endParaRPr sz="2200">
              <a:latin typeface="Verdana"/>
              <a:cs typeface="Verdana"/>
            </a:endParaRPr>
          </a:p>
          <a:p>
            <a:pPr marL="920750">
              <a:lnSpc>
                <a:spcPts val="2340"/>
              </a:lnSpc>
            </a:pPr>
            <a:r>
              <a:rPr sz="2200" spc="-5" dirty="0">
                <a:latin typeface="Verdana"/>
                <a:cs typeface="Verdana"/>
              </a:rPr>
              <a:t>кретенизам</a:t>
            </a:r>
            <a:endParaRPr sz="22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550">
              <a:latin typeface="Times New Roman"/>
              <a:cs typeface="Times New Roman"/>
            </a:endParaRPr>
          </a:p>
          <a:p>
            <a:pPr marL="481965" marR="548640" indent="-469265">
              <a:lnSpc>
                <a:spcPts val="2810"/>
              </a:lnSpc>
              <a:spcBef>
                <a:spcPts val="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600" spc="-5" dirty="0">
                <a:latin typeface="Verdana"/>
                <a:cs typeface="Verdana"/>
              </a:rPr>
              <a:t>Аутоимуна болест -ткиво тиреоидеје  уништавају имунолошки</a:t>
            </a:r>
            <a:r>
              <a:rPr sz="2600" spc="-75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процеси.</a:t>
            </a:r>
            <a:endParaRPr sz="26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423163"/>
            <a:ext cx="4637405" cy="543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400" spc="-5" dirty="0"/>
              <a:t>Фармаколoшке</a:t>
            </a:r>
            <a:r>
              <a:rPr sz="3400" spc="-60" dirty="0"/>
              <a:t> </a:t>
            </a:r>
            <a:r>
              <a:rPr sz="3400" spc="-10" dirty="0"/>
              <a:t>мерe</a:t>
            </a:r>
            <a:endParaRPr sz="340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36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645668" y="2880486"/>
            <a:ext cx="5748020" cy="2038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1965" indent="-469265">
              <a:lnSpc>
                <a:spcPct val="100000"/>
              </a:lnSpc>
              <a:spcBef>
                <a:spcPts val="100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spc="-5" dirty="0">
                <a:latin typeface="Verdana"/>
                <a:cs typeface="Verdana"/>
              </a:rPr>
              <a:t>Левотироксин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CC0000"/>
              </a:buClr>
              <a:buFont typeface="Wingdings"/>
              <a:buChar char=""/>
            </a:pPr>
            <a:endParaRPr sz="4350">
              <a:latin typeface="Times New Roman"/>
              <a:cs typeface="Times New Roman"/>
            </a:endParaRPr>
          </a:p>
          <a:p>
            <a:pPr marL="481965" marR="5080" indent="-469265">
              <a:lnSpc>
                <a:spcPct val="100000"/>
              </a:lnSpc>
              <a:spcBef>
                <a:spcPts val="5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spc="-5" dirty="0">
                <a:latin typeface="Verdana"/>
                <a:cs typeface="Verdana"/>
              </a:rPr>
              <a:t>Лиотиронин </a:t>
            </a:r>
            <a:r>
              <a:rPr sz="3000" dirty="0">
                <a:latin typeface="Verdana"/>
                <a:cs typeface="Verdana"/>
              </a:rPr>
              <a:t>-лек </a:t>
            </a:r>
            <a:r>
              <a:rPr sz="3000" spc="-5" dirty="0">
                <a:latin typeface="Verdana"/>
                <a:cs typeface="Verdana"/>
              </a:rPr>
              <a:t>избора </a:t>
            </a:r>
            <a:r>
              <a:rPr sz="3000" dirty="0">
                <a:latin typeface="Verdana"/>
                <a:cs typeface="Verdana"/>
              </a:rPr>
              <a:t>у  </a:t>
            </a:r>
            <a:r>
              <a:rPr sz="3000" spc="-5" dirty="0">
                <a:latin typeface="Verdana"/>
                <a:cs typeface="Verdana"/>
              </a:rPr>
              <a:t>микседемској</a:t>
            </a:r>
            <a:r>
              <a:rPr sz="3000" spc="-35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коми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2140" y="574039"/>
            <a:ext cx="7208520" cy="6051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dirty="0"/>
              <a:t>Левотироксин -</a:t>
            </a:r>
            <a:r>
              <a:rPr sz="3800" spc="-95" dirty="0"/>
              <a:t> </a:t>
            </a:r>
            <a:r>
              <a:rPr sz="3800" dirty="0"/>
              <a:t>интеракције</a:t>
            </a:r>
            <a:endParaRPr sz="380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37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645668" y="1720037"/>
            <a:ext cx="7768590" cy="43154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1965" indent="-469265">
              <a:lnSpc>
                <a:spcPct val="100000"/>
              </a:lnSpc>
              <a:spcBef>
                <a:spcPts val="10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b="1" spc="-5" dirty="0">
                <a:latin typeface="Verdana"/>
                <a:cs typeface="Verdana"/>
              </a:rPr>
              <a:t>Амјодарон </a:t>
            </a:r>
            <a:r>
              <a:rPr sz="2100" dirty="0">
                <a:latin typeface="Verdana"/>
                <a:cs typeface="Verdana"/>
              </a:rPr>
              <a:t>редукује </a:t>
            </a:r>
            <a:r>
              <a:rPr sz="2100" spc="-5" dirty="0">
                <a:latin typeface="Verdana"/>
                <a:cs typeface="Verdana"/>
              </a:rPr>
              <a:t>ефекте</a:t>
            </a:r>
            <a:r>
              <a:rPr sz="2100" spc="-7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левотироксина</a:t>
            </a:r>
            <a:endParaRPr sz="2100">
              <a:latin typeface="Verdana"/>
              <a:cs typeface="Verdana"/>
            </a:endParaRPr>
          </a:p>
          <a:p>
            <a:pPr marL="481965" marR="854075" indent="-469265" algn="just">
              <a:lnSpc>
                <a:spcPts val="2020"/>
              </a:lnSpc>
              <a:spcBef>
                <a:spcPts val="489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2100" b="1" spc="-5" dirty="0">
                <a:latin typeface="Verdana"/>
                <a:cs typeface="Verdana"/>
              </a:rPr>
              <a:t>Антиепилептици </a:t>
            </a:r>
            <a:r>
              <a:rPr sz="2100" spc="-5" dirty="0">
                <a:latin typeface="Verdana"/>
                <a:cs typeface="Verdana"/>
              </a:rPr>
              <a:t>(карбамазепин, </a:t>
            </a:r>
            <a:r>
              <a:rPr sz="2100" dirty="0">
                <a:latin typeface="Verdana"/>
                <a:cs typeface="Verdana"/>
              </a:rPr>
              <a:t>фенитоин)  индуктори </a:t>
            </a:r>
            <a:r>
              <a:rPr sz="2100" spc="-5" dirty="0">
                <a:latin typeface="Verdana"/>
                <a:cs typeface="Verdana"/>
              </a:rPr>
              <a:t>ензима </a:t>
            </a:r>
            <a:r>
              <a:rPr sz="2100" dirty="0">
                <a:latin typeface="Verdana"/>
                <a:cs typeface="Verdana"/>
              </a:rPr>
              <a:t>и </a:t>
            </a:r>
            <a:r>
              <a:rPr sz="2100" spc="-5" dirty="0">
                <a:latin typeface="Verdana"/>
                <a:cs typeface="Verdana"/>
              </a:rPr>
              <a:t>смањују ниво тироидних  </a:t>
            </a:r>
            <a:r>
              <a:rPr sz="2100" dirty="0">
                <a:latin typeface="Verdana"/>
                <a:cs typeface="Verdana"/>
              </a:rPr>
              <a:t>хормона </a:t>
            </a:r>
            <a:r>
              <a:rPr sz="2100" spc="-5" dirty="0">
                <a:latin typeface="Verdana"/>
                <a:cs typeface="Verdana"/>
              </a:rPr>
              <a:t>потребан</a:t>
            </a:r>
            <a:r>
              <a:rPr sz="2100" spc="-2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мониторинг</a:t>
            </a:r>
            <a:endParaRPr sz="2100">
              <a:latin typeface="Verdana"/>
              <a:cs typeface="Verdana"/>
            </a:endParaRPr>
          </a:p>
          <a:p>
            <a:pPr marL="481965" indent="-469265">
              <a:lnSpc>
                <a:spcPts val="2270"/>
              </a:lnSpc>
              <a:spcBef>
                <a:spcPts val="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b="1" spc="-5" dirty="0">
                <a:latin typeface="Verdana"/>
                <a:cs typeface="Verdana"/>
              </a:rPr>
              <a:t>Холестирамин, феросулфат-</a:t>
            </a:r>
            <a:r>
              <a:rPr sz="2100" b="1" spc="-3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редукују</a:t>
            </a:r>
            <a:endParaRPr sz="2100">
              <a:latin typeface="Verdana"/>
              <a:cs typeface="Verdana"/>
            </a:endParaRPr>
          </a:p>
          <a:p>
            <a:pPr marL="481965">
              <a:lnSpc>
                <a:spcPts val="2270"/>
              </a:lnSpc>
            </a:pPr>
            <a:r>
              <a:rPr sz="2100" spc="-5" dirty="0">
                <a:latin typeface="Verdana"/>
                <a:cs typeface="Verdana"/>
              </a:rPr>
              <a:t>апсорпцију</a:t>
            </a:r>
            <a:r>
              <a:rPr sz="2100" spc="-1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левотироксина</a:t>
            </a:r>
            <a:endParaRPr sz="2100">
              <a:latin typeface="Verdana"/>
              <a:cs typeface="Verdana"/>
            </a:endParaRPr>
          </a:p>
          <a:p>
            <a:pPr marL="481965" marR="1434465" indent="-469265">
              <a:lnSpc>
                <a:spcPts val="2020"/>
              </a:lnSpc>
              <a:spcBef>
                <a:spcPts val="484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b="1" spc="-5" dirty="0">
                <a:latin typeface="Verdana"/>
                <a:cs typeface="Verdana"/>
              </a:rPr>
              <a:t>Дигоксин </a:t>
            </a:r>
            <a:r>
              <a:rPr sz="2100" dirty="0">
                <a:latin typeface="Verdana"/>
                <a:cs typeface="Verdana"/>
              </a:rPr>
              <a:t>– хипотироидни </a:t>
            </a:r>
            <a:r>
              <a:rPr sz="2100" spc="-5" dirty="0">
                <a:latin typeface="Verdana"/>
                <a:cs typeface="Verdana"/>
              </a:rPr>
              <a:t>пацијенти </a:t>
            </a:r>
            <a:r>
              <a:rPr sz="2100" spc="-10" dirty="0">
                <a:latin typeface="Verdana"/>
                <a:cs typeface="Verdana"/>
              </a:rPr>
              <a:t>су  </a:t>
            </a:r>
            <a:r>
              <a:rPr sz="2100" spc="-5" dirty="0">
                <a:latin typeface="Verdana"/>
                <a:cs typeface="Verdana"/>
              </a:rPr>
              <a:t>осетљивији </a:t>
            </a:r>
            <a:r>
              <a:rPr sz="2100" dirty="0">
                <a:latin typeface="Verdana"/>
                <a:cs typeface="Verdana"/>
              </a:rPr>
              <a:t>на </a:t>
            </a:r>
            <a:r>
              <a:rPr sz="2100" spc="-5" dirty="0">
                <a:latin typeface="Verdana"/>
                <a:cs typeface="Verdana"/>
              </a:rPr>
              <a:t>дигоксин (редукција</a:t>
            </a:r>
            <a:r>
              <a:rPr sz="2100" dirty="0">
                <a:latin typeface="Verdana"/>
                <a:cs typeface="Verdana"/>
              </a:rPr>
              <a:t> дозе)</a:t>
            </a:r>
            <a:endParaRPr sz="2100">
              <a:latin typeface="Verdana"/>
              <a:cs typeface="Verdana"/>
            </a:endParaRPr>
          </a:p>
          <a:p>
            <a:pPr marL="481965" marR="5080" indent="-469265">
              <a:lnSpc>
                <a:spcPct val="80100"/>
              </a:lnSpc>
              <a:spcBef>
                <a:spcPts val="51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Левотироксин може </a:t>
            </a:r>
            <a:r>
              <a:rPr sz="2100" dirty="0">
                <a:latin typeface="Verdana"/>
                <a:cs typeface="Verdana"/>
              </a:rPr>
              <a:t>да </a:t>
            </a:r>
            <a:r>
              <a:rPr sz="2100" spc="-5" dirty="0">
                <a:latin typeface="Verdana"/>
                <a:cs typeface="Verdana"/>
              </a:rPr>
              <a:t>мења одговор </a:t>
            </a:r>
            <a:r>
              <a:rPr sz="2100" spc="5" dirty="0">
                <a:latin typeface="Verdana"/>
                <a:cs typeface="Verdana"/>
              </a:rPr>
              <a:t>на  </a:t>
            </a:r>
            <a:r>
              <a:rPr sz="2100" b="1" spc="-5" dirty="0">
                <a:latin typeface="Verdana"/>
                <a:cs typeface="Verdana"/>
              </a:rPr>
              <a:t>трициклични антидепресиве- </a:t>
            </a:r>
            <a:r>
              <a:rPr sz="2100" spc="-5" dirty="0">
                <a:latin typeface="Verdana"/>
                <a:cs typeface="Verdana"/>
              </a:rPr>
              <a:t>контраиндикована  је истовремена</a:t>
            </a:r>
            <a:r>
              <a:rPr sz="2100" spc="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примена</a:t>
            </a:r>
            <a:endParaRPr sz="2100">
              <a:latin typeface="Verdana"/>
              <a:cs typeface="Verdana"/>
            </a:endParaRPr>
          </a:p>
          <a:p>
            <a:pPr marL="481965" marR="677545" indent="-469265">
              <a:lnSpc>
                <a:spcPts val="2020"/>
              </a:lnSpc>
              <a:spcBef>
                <a:spcPts val="48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  <a:tab pos="2616835" algn="l"/>
              </a:tabLst>
            </a:pPr>
            <a:r>
              <a:rPr sz="2100" spc="-5" dirty="0">
                <a:latin typeface="Verdana"/>
                <a:cs typeface="Verdana"/>
              </a:rPr>
              <a:t>Левотироксин	повећава ефекат </a:t>
            </a:r>
            <a:r>
              <a:rPr sz="2100" b="1" dirty="0">
                <a:latin typeface="Verdana"/>
                <a:cs typeface="Verdana"/>
              </a:rPr>
              <a:t>варфарина</a:t>
            </a:r>
            <a:r>
              <a:rPr sz="2100" b="1" spc="-85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–  </a:t>
            </a:r>
            <a:r>
              <a:rPr sz="2100" spc="-5" dirty="0">
                <a:latin typeface="Verdana"/>
                <a:cs typeface="Verdana"/>
              </a:rPr>
              <a:t>потребно је редуковати </a:t>
            </a:r>
            <a:r>
              <a:rPr sz="2100" dirty="0">
                <a:latin typeface="Verdana"/>
                <a:cs typeface="Verdana"/>
              </a:rPr>
              <a:t>дозу</a:t>
            </a:r>
            <a:r>
              <a:rPr sz="2100" spc="-4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варфарина</a:t>
            </a:r>
            <a:endParaRPr sz="2100">
              <a:latin typeface="Verdana"/>
              <a:cs typeface="Verdana"/>
            </a:endParaRPr>
          </a:p>
          <a:p>
            <a:pPr marL="481965" indent="-469265">
              <a:lnSpc>
                <a:spcPts val="2270"/>
              </a:lnSpc>
              <a:spcBef>
                <a:spcPts val="1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Дозу </a:t>
            </a:r>
            <a:r>
              <a:rPr sz="2100" b="1" spc="-5" dirty="0">
                <a:latin typeface="Verdana"/>
                <a:cs typeface="Verdana"/>
              </a:rPr>
              <a:t>теофилина </a:t>
            </a:r>
            <a:r>
              <a:rPr sz="2100" spc="-5" dirty="0">
                <a:latin typeface="Verdana"/>
                <a:cs typeface="Verdana"/>
              </a:rPr>
              <a:t>је потребно повећати</a:t>
            </a:r>
            <a:r>
              <a:rPr sz="210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јер</a:t>
            </a:r>
            <a:endParaRPr sz="2100">
              <a:latin typeface="Verdana"/>
              <a:cs typeface="Verdana"/>
            </a:endParaRPr>
          </a:p>
          <a:p>
            <a:pPr marL="481965">
              <a:lnSpc>
                <a:spcPts val="2270"/>
              </a:lnSpc>
            </a:pPr>
            <a:r>
              <a:rPr sz="2100" spc="-5" dirty="0">
                <a:latin typeface="Verdana"/>
                <a:cs typeface="Verdana"/>
              </a:rPr>
              <a:t>левотироксин </a:t>
            </a:r>
            <a:r>
              <a:rPr sz="2100" dirty="0">
                <a:latin typeface="Verdana"/>
                <a:cs typeface="Verdana"/>
              </a:rPr>
              <a:t>редукује </a:t>
            </a:r>
            <a:r>
              <a:rPr sz="2100" spc="-5" dirty="0">
                <a:latin typeface="Verdana"/>
                <a:cs typeface="Verdana"/>
              </a:rPr>
              <a:t>ефекте</a:t>
            </a:r>
            <a:r>
              <a:rPr sz="2100" spc="-5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теофилина</a:t>
            </a:r>
            <a:endParaRPr sz="21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45668" y="3336950"/>
            <a:ext cx="6214110" cy="2099310"/>
          </a:xfrm>
          <a:prstGeom prst="rect">
            <a:avLst/>
          </a:prstGeom>
        </p:spPr>
        <p:txBody>
          <a:bodyPr vert="horz" wrap="square" lIns="0" tIns="1346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60"/>
              </a:spcBef>
            </a:pPr>
            <a:r>
              <a:rPr sz="4000" spc="30" dirty="0">
                <a:solidFill>
                  <a:srgbClr val="CC0000"/>
                </a:solidFill>
                <a:latin typeface="Wingdings"/>
                <a:cs typeface="Wingdings"/>
              </a:rPr>
              <a:t></a:t>
            </a:r>
            <a:r>
              <a:rPr sz="4000" b="1" spc="30" dirty="0">
                <a:latin typeface="Verdana"/>
                <a:cs typeface="Verdana"/>
              </a:rPr>
              <a:t>H04</a:t>
            </a:r>
            <a:endParaRPr sz="4000">
              <a:latin typeface="Verdana"/>
              <a:cs typeface="Verdana"/>
            </a:endParaRPr>
          </a:p>
          <a:p>
            <a:pPr marL="481965" marR="5080">
              <a:lnSpc>
                <a:spcPct val="100000"/>
              </a:lnSpc>
              <a:spcBef>
                <a:spcPts val="965"/>
              </a:spcBef>
            </a:pPr>
            <a:r>
              <a:rPr sz="4000" spc="-10" dirty="0">
                <a:latin typeface="Verdana"/>
                <a:cs typeface="Verdana"/>
              </a:rPr>
              <a:t>Хормони панкреаса </a:t>
            </a:r>
            <a:r>
              <a:rPr sz="4000" spc="-5" dirty="0">
                <a:latin typeface="Verdana"/>
                <a:cs typeface="Verdana"/>
              </a:rPr>
              <a:t>и  </a:t>
            </a:r>
            <a:r>
              <a:rPr sz="4000" spc="-10" dirty="0">
                <a:latin typeface="Verdana"/>
                <a:cs typeface="Verdana"/>
              </a:rPr>
              <a:t>терапија</a:t>
            </a:r>
            <a:r>
              <a:rPr sz="4000" dirty="0">
                <a:latin typeface="Verdana"/>
                <a:cs typeface="Verdana"/>
              </a:rPr>
              <a:t> </a:t>
            </a:r>
            <a:r>
              <a:rPr sz="4000" spc="-5" dirty="0">
                <a:latin typeface="Verdana"/>
                <a:cs typeface="Verdana"/>
              </a:rPr>
              <a:t>дијабетеса</a:t>
            </a:r>
            <a:endParaRPr sz="40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38</a:t>
            </a:fld>
            <a:endParaRPr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878789"/>
            <a:ext cx="4146550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spc="-5" dirty="0"/>
              <a:t>Diabetes</a:t>
            </a:r>
            <a:r>
              <a:rPr sz="3800" spc="-80" dirty="0"/>
              <a:t> </a:t>
            </a:r>
            <a:r>
              <a:rPr sz="3800" dirty="0"/>
              <a:t>Mellitus</a:t>
            </a:r>
            <a:endParaRPr sz="380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39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645668" y="1691450"/>
            <a:ext cx="7341234" cy="4598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1965" marR="5080" indent="-469265">
              <a:lnSpc>
                <a:spcPct val="120000"/>
              </a:lnSpc>
              <a:spcBef>
                <a:spcPts val="100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spc="-5" dirty="0">
                <a:latin typeface="Verdana"/>
                <a:cs typeface="Verdana"/>
              </a:rPr>
              <a:t>хронично метаболичко </a:t>
            </a:r>
            <a:r>
              <a:rPr sz="3000" dirty="0">
                <a:latin typeface="Verdana"/>
                <a:cs typeface="Verdana"/>
              </a:rPr>
              <a:t>обољење  које </a:t>
            </a:r>
            <a:r>
              <a:rPr sz="3000" spc="-5" dirty="0">
                <a:latin typeface="Verdana"/>
                <a:cs typeface="Verdana"/>
              </a:rPr>
              <a:t>карактерише</a:t>
            </a:r>
            <a:r>
              <a:rPr sz="3000" spc="-100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хипергликемија</a:t>
            </a:r>
            <a:endParaRPr sz="3000">
              <a:latin typeface="Verdana"/>
              <a:cs typeface="Verdana"/>
            </a:endParaRPr>
          </a:p>
          <a:p>
            <a:pPr marL="481965" marR="38100" indent="-469900">
              <a:lnSpc>
                <a:spcPct val="100000"/>
              </a:lnSpc>
              <a:spcBef>
                <a:spcPts val="720"/>
              </a:spcBef>
              <a:tabLst>
                <a:tab pos="3656329" algn="l"/>
              </a:tabLst>
            </a:pPr>
            <a:r>
              <a:rPr sz="3000" dirty="0">
                <a:latin typeface="Verdana"/>
                <a:cs typeface="Verdana"/>
              </a:rPr>
              <a:t>(гликемија</a:t>
            </a:r>
            <a:r>
              <a:rPr sz="3000" spc="-15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наште	&gt;7.0 ммол/л, </a:t>
            </a:r>
            <a:r>
              <a:rPr sz="3000" spc="-10" dirty="0">
                <a:latin typeface="Verdana"/>
                <a:cs typeface="Verdana"/>
              </a:rPr>
              <a:t>или  </a:t>
            </a:r>
            <a:r>
              <a:rPr sz="3000" dirty="0">
                <a:latin typeface="Verdana"/>
                <a:cs typeface="Verdana"/>
              </a:rPr>
              <a:t>више од 11.1ммол/л, 2 </a:t>
            </a:r>
            <a:r>
              <a:rPr sz="3000" spc="-5" dirty="0">
                <a:latin typeface="Verdana"/>
                <a:cs typeface="Verdana"/>
              </a:rPr>
              <a:t>сата</a:t>
            </a:r>
            <a:r>
              <a:rPr sz="3000" spc="-130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после  оброка)</a:t>
            </a:r>
            <a:r>
              <a:rPr sz="3000" spc="-15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–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4350">
              <a:latin typeface="Times New Roman"/>
              <a:cs typeface="Times New Roman"/>
            </a:endParaRPr>
          </a:p>
          <a:p>
            <a:pPr marL="481965" marR="31178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spc="-5" dirty="0">
                <a:latin typeface="Verdana"/>
                <a:cs typeface="Verdana"/>
              </a:rPr>
              <a:t>изазвана недостатком инсулина,  често </a:t>
            </a:r>
            <a:r>
              <a:rPr sz="3000" dirty="0">
                <a:latin typeface="Verdana"/>
                <a:cs typeface="Verdana"/>
              </a:rPr>
              <a:t>у </a:t>
            </a:r>
            <a:r>
              <a:rPr sz="3000" spc="-5" dirty="0">
                <a:latin typeface="Verdana"/>
                <a:cs typeface="Verdana"/>
              </a:rPr>
              <a:t>комбинацији са  резистенцијом на</a:t>
            </a:r>
            <a:r>
              <a:rPr sz="3000" spc="-25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инсулин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2658" rIns="0" bIns="0" rtlCol="0">
            <a:spAutoFit/>
          </a:bodyPr>
          <a:lstStyle/>
          <a:p>
            <a:pPr marL="358775" marR="508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Verdana"/>
                <a:cs typeface="Verdana"/>
              </a:rPr>
              <a:t>У предњем </a:t>
            </a:r>
            <a:r>
              <a:rPr sz="2800" b="1" spc="-10" dirty="0">
                <a:latin typeface="Verdana"/>
                <a:cs typeface="Verdana"/>
              </a:rPr>
              <a:t>режњу </a:t>
            </a:r>
            <a:r>
              <a:rPr sz="2800" b="1" spc="-5" dirty="0">
                <a:latin typeface="Verdana"/>
                <a:cs typeface="Verdana"/>
              </a:rPr>
              <a:t>хипофизе </a:t>
            </a:r>
            <a:r>
              <a:rPr sz="2800" b="1" spc="-10" dirty="0">
                <a:latin typeface="Verdana"/>
                <a:cs typeface="Verdana"/>
              </a:rPr>
              <a:t>луче се  следећи</a:t>
            </a:r>
            <a:r>
              <a:rPr sz="2800" b="1" spc="20" dirty="0">
                <a:latin typeface="Verdana"/>
                <a:cs typeface="Verdana"/>
              </a:rPr>
              <a:t> </a:t>
            </a:r>
            <a:r>
              <a:rPr sz="2800" b="1" spc="-5" dirty="0">
                <a:latin typeface="Verdana"/>
                <a:cs typeface="Verdana"/>
              </a:rPr>
              <a:t>хормони:</a:t>
            </a:r>
            <a:endParaRPr sz="28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2140" y="1720037"/>
            <a:ext cx="7456805" cy="4483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1965" indent="-469265">
              <a:lnSpc>
                <a:spcPts val="2270"/>
              </a:lnSpc>
              <a:spcBef>
                <a:spcPts val="10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Предњи режањ хипофизе има важну </a:t>
            </a:r>
            <a:r>
              <a:rPr sz="2100" dirty="0">
                <a:latin typeface="Verdana"/>
                <a:cs typeface="Verdana"/>
              </a:rPr>
              <a:t>и </a:t>
            </a:r>
            <a:r>
              <a:rPr sz="2100" spc="-5" dirty="0">
                <a:latin typeface="Verdana"/>
                <a:cs typeface="Verdana"/>
              </a:rPr>
              <a:t>разнолику</a:t>
            </a:r>
            <a:endParaRPr sz="2100" dirty="0">
              <a:latin typeface="Verdana"/>
              <a:cs typeface="Verdana"/>
            </a:endParaRPr>
          </a:p>
          <a:p>
            <a:pPr marL="481965" marR="250825">
              <a:lnSpc>
                <a:spcPts val="2020"/>
              </a:lnSpc>
              <a:spcBef>
                <a:spcPts val="235"/>
              </a:spcBef>
            </a:pPr>
            <a:r>
              <a:rPr sz="2100" spc="-5" dirty="0">
                <a:latin typeface="Verdana"/>
                <a:cs typeface="Verdana"/>
              </a:rPr>
              <a:t>хормонску активност. </a:t>
            </a:r>
            <a:r>
              <a:rPr sz="2100" dirty="0">
                <a:latin typeface="Verdana"/>
                <a:cs typeface="Verdana"/>
              </a:rPr>
              <a:t>У </a:t>
            </a:r>
            <a:r>
              <a:rPr sz="2100" spc="-5" dirty="0">
                <a:latin typeface="Verdana"/>
                <a:cs typeface="Verdana"/>
              </a:rPr>
              <a:t>њему се, под утицајем  </a:t>
            </a:r>
            <a:r>
              <a:rPr sz="2100" dirty="0">
                <a:latin typeface="Verdana"/>
                <a:cs typeface="Verdana"/>
              </a:rPr>
              <a:t>хипоталамуса и виших </a:t>
            </a:r>
            <a:r>
              <a:rPr sz="2100" spc="-5" dirty="0">
                <a:latin typeface="Verdana"/>
                <a:cs typeface="Verdana"/>
              </a:rPr>
              <a:t>центара, синтетишу </a:t>
            </a:r>
            <a:r>
              <a:rPr sz="2100" dirty="0">
                <a:latin typeface="Verdana"/>
                <a:cs typeface="Verdana"/>
              </a:rPr>
              <a:t>и </a:t>
            </a:r>
            <a:r>
              <a:rPr sz="2100" spc="-5" dirty="0">
                <a:latin typeface="Verdana"/>
                <a:cs typeface="Verdana"/>
              </a:rPr>
              <a:t>из  њега</a:t>
            </a:r>
            <a:r>
              <a:rPr sz="2100" spc="-1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ослобађају:</a:t>
            </a:r>
            <a:endParaRPr sz="2100" dirty="0">
              <a:latin typeface="Verdana"/>
              <a:cs typeface="Verdana"/>
            </a:endParaRPr>
          </a:p>
          <a:p>
            <a:pPr marL="481965" indent="-469265">
              <a:lnSpc>
                <a:spcPts val="2270"/>
              </a:lnSpc>
              <a:spcBef>
                <a:spcPts val="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b="1" spc="-5" dirty="0">
                <a:latin typeface="Verdana"/>
                <a:cs typeface="Verdana"/>
              </a:rPr>
              <a:t>хормони који </a:t>
            </a:r>
            <a:r>
              <a:rPr sz="2100" b="1" spc="-10" dirty="0">
                <a:latin typeface="Verdana"/>
                <a:cs typeface="Verdana"/>
              </a:rPr>
              <a:t>директно </a:t>
            </a:r>
            <a:r>
              <a:rPr sz="2100" b="1" spc="-5" dirty="0">
                <a:latin typeface="Verdana"/>
                <a:cs typeface="Verdana"/>
              </a:rPr>
              <a:t>делују </a:t>
            </a:r>
            <a:r>
              <a:rPr sz="2100" b="1" dirty="0">
                <a:latin typeface="Verdana"/>
                <a:cs typeface="Verdana"/>
              </a:rPr>
              <a:t>на</a:t>
            </a:r>
            <a:r>
              <a:rPr sz="2100" b="1" spc="-10" dirty="0">
                <a:latin typeface="Verdana"/>
                <a:cs typeface="Verdana"/>
              </a:rPr>
              <a:t> ефекторне</a:t>
            </a:r>
            <a:endParaRPr sz="2100" dirty="0">
              <a:latin typeface="Verdana"/>
              <a:cs typeface="Verdana"/>
            </a:endParaRPr>
          </a:p>
          <a:p>
            <a:pPr marL="481965">
              <a:lnSpc>
                <a:spcPts val="2270"/>
              </a:lnSpc>
            </a:pPr>
            <a:r>
              <a:rPr sz="2100" b="1" spc="-5" dirty="0">
                <a:latin typeface="Verdana"/>
                <a:cs typeface="Verdana"/>
              </a:rPr>
              <a:t>органе</a:t>
            </a:r>
            <a:endParaRPr sz="21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150" dirty="0">
              <a:latin typeface="Times New Roman"/>
              <a:cs typeface="Times New Roman"/>
            </a:endParaRPr>
          </a:p>
          <a:p>
            <a:pPr marL="920750" lvl="1" indent="-436880">
              <a:lnSpc>
                <a:spcPct val="100000"/>
              </a:lnSpc>
              <a:buClr>
                <a:srgbClr val="CC0000"/>
              </a:buClr>
              <a:buFont typeface="Wingdings"/>
              <a:buChar char=""/>
              <a:tabLst>
                <a:tab pos="920750" algn="l"/>
                <a:tab pos="921385" algn="l"/>
              </a:tabLst>
            </a:pPr>
            <a:r>
              <a:rPr sz="2000" spc="-5" dirty="0">
                <a:latin typeface="Verdana"/>
                <a:cs typeface="Verdana"/>
              </a:rPr>
              <a:t>Хормон раста</a:t>
            </a:r>
            <a:r>
              <a:rPr sz="2000" spc="-40" dirty="0">
                <a:latin typeface="Verdana"/>
                <a:cs typeface="Verdana"/>
              </a:rPr>
              <a:t> </a:t>
            </a:r>
            <a:r>
              <a:rPr sz="2000" spc="-5" dirty="0">
                <a:latin typeface="Verdana"/>
                <a:cs typeface="Verdana"/>
              </a:rPr>
              <a:t>(GH)</a:t>
            </a:r>
            <a:endParaRPr sz="2000" dirty="0">
              <a:latin typeface="Verdana"/>
              <a:cs typeface="Verdana"/>
            </a:endParaRPr>
          </a:p>
          <a:p>
            <a:pPr marL="920750" lvl="1" indent="-436880">
              <a:lnSpc>
                <a:spcPct val="100000"/>
              </a:lnSpc>
              <a:buClr>
                <a:srgbClr val="CC0000"/>
              </a:buClr>
              <a:buFont typeface="Wingdings"/>
              <a:buChar char=""/>
              <a:tabLst>
                <a:tab pos="920750" algn="l"/>
                <a:tab pos="921385" algn="l"/>
              </a:tabLst>
            </a:pPr>
            <a:r>
              <a:rPr sz="2000" spc="-5" dirty="0">
                <a:latin typeface="Verdana"/>
                <a:cs typeface="Verdana"/>
              </a:rPr>
              <a:t>Пролактин</a:t>
            </a:r>
            <a:endParaRPr sz="2000" dirty="0">
              <a:latin typeface="Verdana"/>
              <a:cs typeface="Verdana"/>
            </a:endParaRPr>
          </a:p>
          <a:p>
            <a:pPr marL="481965" indent="-469265">
              <a:lnSpc>
                <a:spcPts val="2270"/>
              </a:lnSpc>
              <a:spcBef>
                <a:spcPts val="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b="1" spc="-5" dirty="0">
                <a:latin typeface="Verdana"/>
                <a:cs typeface="Verdana"/>
              </a:rPr>
              <a:t>хормони који стимулишу друге</a:t>
            </a:r>
            <a:r>
              <a:rPr sz="2100" b="1" spc="-80" dirty="0">
                <a:latin typeface="Verdana"/>
                <a:cs typeface="Verdana"/>
              </a:rPr>
              <a:t> </a:t>
            </a:r>
            <a:r>
              <a:rPr sz="2100" b="1" spc="-10" dirty="0">
                <a:latin typeface="Verdana"/>
                <a:cs typeface="Verdana"/>
              </a:rPr>
              <a:t>ендокрине</a:t>
            </a:r>
            <a:endParaRPr sz="2100" dirty="0">
              <a:latin typeface="Verdana"/>
              <a:cs typeface="Verdana"/>
            </a:endParaRPr>
          </a:p>
          <a:p>
            <a:pPr marL="481965">
              <a:lnSpc>
                <a:spcPts val="2270"/>
              </a:lnSpc>
            </a:pPr>
            <a:r>
              <a:rPr sz="2100" b="1" dirty="0">
                <a:latin typeface="Verdana"/>
                <a:cs typeface="Verdana"/>
              </a:rPr>
              <a:t>жлезде</a:t>
            </a:r>
            <a:endParaRPr sz="21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150" dirty="0">
              <a:latin typeface="Times New Roman"/>
              <a:cs typeface="Times New Roman"/>
            </a:endParaRPr>
          </a:p>
          <a:p>
            <a:pPr marL="871219" lvl="1" indent="-436880">
              <a:lnSpc>
                <a:spcPct val="100000"/>
              </a:lnSpc>
              <a:buClr>
                <a:srgbClr val="CC0000"/>
              </a:buClr>
              <a:buFont typeface="Wingdings"/>
              <a:buChar char=""/>
              <a:tabLst>
                <a:tab pos="871219" algn="l"/>
                <a:tab pos="871855" algn="l"/>
                <a:tab pos="4983480" algn="l"/>
              </a:tabLst>
            </a:pPr>
            <a:r>
              <a:rPr sz="2000" dirty="0">
                <a:latin typeface="Verdana"/>
                <a:cs typeface="Verdana"/>
              </a:rPr>
              <a:t>адренокортикотропин</a:t>
            </a:r>
            <a:r>
              <a:rPr sz="2000" spc="-40" dirty="0">
                <a:latin typeface="Verdana"/>
                <a:cs typeface="Verdana"/>
              </a:rPr>
              <a:t> </a:t>
            </a:r>
            <a:r>
              <a:rPr sz="2000" spc="-5" dirty="0">
                <a:latin typeface="Verdana"/>
                <a:cs typeface="Verdana"/>
              </a:rPr>
              <a:t>(ACTH)	</a:t>
            </a:r>
            <a:r>
              <a:rPr lang="sr-Cyrl-RS" sz="2000" spc="-5" dirty="0">
                <a:latin typeface="Verdana"/>
                <a:cs typeface="Verdana"/>
              </a:rPr>
              <a:t>   кору надбубрега</a:t>
            </a:r>
            <a:endParaRPr sz="2000" dirty="0">
              <a:latin typeface="Verdana"/>
              <a:cs typeface="Verdana"/>
            </a:endParaRPr>
          </a:p>
          <a:p>
            <a:pPr marL="871219" lvl="1" indent="-436880">
              <a:lnSpc>
                <a:spcPct val="100000"/>
              </a:lnSpc>
              <a:buClr>
                <a:srgbClr val="CC0000"/>
              </a:buClr>
              <a:buFont typeface="Wingdings"/>
              <a:buChar char=""/>
              <a:tabLst>
                <a:tab pos="871219" algn="l"/>
                <a:tab pos="871855" algn="l"/>
                <a:tab pos="5406390" algn="l"/>
              </a:tabLst>
            </a:pPr>
            <a:r>
              <a:rPr sz="2000" spc="-5" dirty="0">
                <a:latin typeface="Verdana"/>
                <a:cs typeface="Verdana"/>
              </a:rPr>
              <a:t>гонадотропини (FSH </a:t>
            </a:r>
            <a:r>
              <a:rPr sz="2000" dirty="0">
                <a:latin typeface="Verdana"/>
                <a:cs typeface="Verdana"/>
              </a:rPr>
              <a:t>i</a:t>
            </a:r>
            <a:r>
              <a:rPr sz="2000" spc="-20" dirty="0">
                <a:latin typeface="Verdana"/>
                <a:cs typeface="Verdana"/>
              </a:rPr>
              <a:t> </a:t>
            </a:r>
            <a:r>
              <a:rPr sz="2000" dirty="0">
                <a:latin typeface="Verdana"/>
                <a:cs typeface="Verdana"/>
              </a:rPr>
              <a:t>LH)</a:t>
            </a:r>
            <a:r>
              <a:rPr sz="2000" spc="15" dirty="0">
                <a:latin typeface="Verdana"/>
                <a:cs typeface="Verdana"/>
              </a:rPr>
              <a:t> </a:t>
            </a:r>
            <a:r>
              <a:rPr lang="sr-Cyrl-RS" sz="2000" spc="15" dirty="0">
                <a:latin typeface="Verdana"/>
                <a:cs typeface="Verdana"/>
              </a:rPr>
              <a:t>   полне жлезде </a:t>
            </a:r>
            <a:r>
              <a:rPr sz="2000" spc="-5" dirty="0" err="1">
                <a:latin typeface="Verdana"/>
                <a:cs typeface="Verdana"/>
              </a:rPr>
              <a:t>тиреотропин</a:t>
            </a:r>
            <a:r>
              <a:rPr sz="2000" spc="-35" dirty="0">
                <a:latin typeface="Verdana"/>
                <a:cs typeface="Verdana"/>
              </a:rPr>
              <a:t> </a:t>
            </a:r>
            <a:r>
              <a:rPr sz="2000" spc="-5" dirty="0">
                <a:latin typeface="Verdana"/>
                <a:cs typeface="Verdana"/>
              </a:rPr>
              <a:t>(TSH)</a:t>
            </a:r>
            <a:r>
              <a:rPr lang="sr-Cyrl-RS" sz="2000" spc="-5" dirty="0">
                <a:latin typeface="Verdana"/>
                <a:cs typeface="Verdana"/>
              </a:rPr>
              <a:t>     штитатсту жлезду</a:t>
            </a:r>
            <a:r>
              <a:rPr sz="2000" spc="-5" dirty="0">
                <a:latin typeface="Verdana"/>
                <a:cs typeface="Verdana"/>
              </a:rPr>
              <a:t>	</a:t>
            </a:r>
            <a:endParaRPr sz="2000" dirty="0">
              <a:latin typeface="Verdana"/>
              <a:cs typeface="Verdan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486400" y="5353050"/>
            <a:ext cx="228600" cy="114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983726" y="5657850"/>
            <a:ext cx="228600" cy="114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038600" y="5962650"/>
            <a:ext cx="228600" cy="114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320023" y="6277248"/>
            <a:ext cx="147955" cy="2108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sz="1200" dirty="0">
                <a:latin typeface="Verdana"/>
                <a:cs typeface="Verdana"/>
              </a:rPr>
              <a:t>4</a:t>
            </a:fld>
            <a:endParaRPr sz="1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878789"/>
            <a:ext cx="5527675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spc="-5" dirty="0"/>
              <a:t>Diabetes </a:t>
            </a:r>
            <a:r>
              <a:rPr sz="3800" dirty="0"/>
              <a:t>Mellitus</a:t>
            </a:r>
            <a:r>
              <a:rPr sz="3800" spc="-120" dirty="0"/>
              <a:t> </a:t>
            </a:r>
            <a:r>
              <a:rPr sz="3800" spc="-5" dirty="0"/>
              <a:t>(DM)</a:t>
            </a:r>
            <a:endParaRPr sz="380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40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645668" y="2126106"/>
            <a:ext cx="7781925" cy="3803015"/>
          </a:xfrm>
          <a:prstGeom prst="rect">
            <a:avLst/>
          </a:prstGeom>
        </p:spPr>
        <p:txBody>
          <a:bodyPr vert="horz" wrap="square" lIns="0" tIns="93980" rIns="0" bIns="0" rtlCol="0">
            <a:spAutoFit/>
          </a:bodyPr>
          <a:lstStyle/>
          <a:p>
            <a:pPr marL="481965" marR="448945">
              <a:lnSpc>
                <a:spcPts val="2690"/>
              </a:lnSpc>
              <a:spcBef>
                <a:spcPts val="740"/>
              </a:spcBef>
            </a:pPr>
            <a:r>
              <a:rPr sz="2800" spc="-5" dirty="0">
                <a:latin typeface="Verdana"/>
                <a:cs typeface="Verdana"/>
              </a:rPr>
              <a:t>је хронична </a:t>
            </a:r>
            <a:r>
              <a:rPr sz="2800" spc="-10" dirty="0">
                <a:latin typeface="Verdana"/>
                <a:cs typeface="Verdana"/>
              </a:rPr>
              <a:t>метаболичка болест </a:t>
            </a:r>
            <a:r>
              <a:rPr sz="2800" spc="-5" dirty="0">
                <a:latin typeface="Verdana"/>
                <a:cs typeface="Verdana"/>
              </a:rPr>
              <a:t>код  које </a:t>
            </a:r>
            <a:r>
              <a:rPr sz="2800" spc="-10" dirty="0">
                <a:latin typeface="Verdana"/>
                <a:cs typeface="Verdana"/>
              </a:rPr>
              <a:t>постоји</a:t>
            </a:r>
            <a:r>
              <a:rPr sz="2800" spc="25" dirty="0">
                <a:latin typeface="Verdana"/>
                <a:cs typeface="Verdana"/>
              </a:rPr>
              <a:t> </a:t>
            </a:r>
            <a:r>
              <a:rPr sz="2800" spc="-5" dirty="0">
                <a:latin typeface="Verdana"/>
                <a:cs typeface="Verdana"/>
              </a:rPr>
              <a:t>хипергликемија</a:t>
            </a:r>
            <a:endParaRPr sz="2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550"/>
              </a:spcBef>
            </a:pPr>
            <a:r>
              <a:rPr sz="2100" spc="-5" dirty="0">
                <a:latin typeface="Verdana"/>
                <a:cs typeface="Verdana"/>
              </a:rPr>
              <a:t>Постоје </a:t>
            </a:r>
            <a:r>
              <a:rPr sz="2100" dirty="0">
                <a:latin typeface="Verdana"/>
                <a:cs typeface="Verdana"/>
              </a:rPr>
              <a:t>2</a:t>
            </a:r>
            <a:r>
              <a:rPr sz="2100" spc="-2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типа:</a:t>
            </a:r>
            <a:endParaRPr sz="21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150">
              <a:latin typeface="Times New Roman"/>
              <a:cs typeface="Times New Roman"/>
            </a:endParaRPr>
          </a:p>
          <a:p>
            <a:pPr marL="481965" marR="1838960" indent="-4819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b="1" spc="-5" dirty="0">
                <a:latin typeface="Verdana"/>
                <a:cs typeface="Verdana"/>
              </a:rPr>
              <a:t>тип </a:t>
            </a:r>
            <a:r>
              <a:rPr sz="2100" b="1" dirty="0">
                <a:latin typeface="Verdana"/>
                <a:cs typeface="Verdana"/>
              </a:rPr>
              <a:t>1 </a:t>
            </a:r>
            <a:r>
              <a:rPr sz="2100" spc="-5" dirty="0">
                <a:latin typeface="Verdana"/>
                <a:cs typeface="Verdana"/>
              </a:rPr>
              <a:t>(инсулин-зависни) дијабетес, са  потпуним недостатком</a:t>
            </a:r>
            <a:r>
              <a:rPr sz="2100" spc="-6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инсулина</a:t>
            </a:r>
            <a:endParaRPr sz="2100">
              <a:latin typeface="Verdana"/>
              <a:cs typeface="Verdana"/>
            </a:endParaRPr>
          </a:p>
          <a:p>
            <a:pPr marL="481965" marR="5080" indent="-469265">
              <a:lnSpc>
                <a:spcPct val="80000"/>
              </a:lnSpc>
              <a:spcBef>
                <a:spcPts val="509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b="1" spc="-5" dirty="0">
                <a:latin typeface="Verdana"/>
                <a:cs typeface="Verdana"/>
              </a:rPr>
              <a:t>тип </a:t>
            </a:r>
            <a:r>
              <a:rPr sz="2100" b="1" dirty="0">
                <a:latin typeface="Verdana"/>
                <a:cs typeface="Verdana"/>
              </a:rPr>
              <a:t>2 </a:t>
            </a:r>
            <a:r>
              <a:rPr sz="2100" spc="-5" dirty="0">
                <a:latin typeface="Verdana"/>
                <a:cs typeface="Verdana"/>
              </a:rPr>
              <a:t>(инсулин-независни) дијабетес, </a:t>
            </a:r>
            <a:r>
              <a:rPr sz="2100" dirty="0">
                <a:latin typeface="Verdana"/>
                <a:cs typeface="Verdana"/>
              </a:rPr>
              <a:t>код </a:t>
            </a:r>
            <a:r>
              <a:rPr sz="2100" spc="-5" dirty="0">
                <a:latin typeface="Verdana"/>
                <a:cs typeface="Verdana"/>
              </a:rPr>
              <a:t>кога  постоји релативни недостатак инсулина удружен са  </a:t>
            </a:r>
            <a:r>
              <a:rPr sz="2100" spc="-10" dirty="0">
                <a:latin typeface="Verdana"/>
                <a:cs typeface="Verdana"/>
              </a:rPr>
              <a:t>смањеном</a:t>
            </a:r>
            <a:endParaRPr sz="2100">
              <a:latin typeface="Verdana"/>
              <a:cs typeface="Verdana"/>
            </a:endParaRPr>
          </a:p>
          <a:p>
            <a:pPr marL="481965" marR="355600">
              <a:lnSpc>
                <a:spcPct val="80000"/>
              </a:lnSpc>
              <a:spcBef>
                <a:spcPts val="500"/>
              </a:spcBef>
            </a:pPr>
            <a:r>
              <a:rPr sz="2100" spc="-5" dirty="0">
                <a:latin typeface="Verdana"/>
                <a:cs typeface="Verdana"/>
              </a:rPr>
              <a:t>осетљивошцу на његово </a:t>
            </a:r>
            <a:r>
              <a:rPr sz="2100" dirty="0">
                <a:latin typeface="Verdana"/>
                <a:cs typeface="Verdana"/>
              </a:rPr>
              <a:t>деловање </a:t>
            </a:r>
            <a:r>
              <a:rPr sz="2100" spc="-5" dirty="0">
                <a:latin typeface="Verdana"/>
                <a:cs typeface="Verdana"/>
              </a:rPr>
              <a:t>(резистенција  на</a:t>
            </a:r>
            <a:r>
              <a:rPr sz="2100" spc="-2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инсулин).</a:t>
            </a:r>
            <a:endParaRPr sz="21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878789"/>
            <a:ext cx="2174240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spc="-5" dirty="0"/>
              <a:t>ЛЕЧЕЊЕ</a:t>
            </a:r>
            <a:endParaRPr sz="380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41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645668" y="2756251"/>
            <a:ext cx="7414895" cy="2059305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481965" indent="-469265">
              <a:lnSpc>
                <a:spcPct val="100000"/>
              </a:lnSpc>
              <a:spcBef>
                <a:spcPts val="79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900" spc="-5" dirty="0">
                <a:latin typeface="Verdana"/>
                <a:cs typeface="Verdana"/>
              </a:rPr>
              <a:t>ЛЕЧЕЊЕ</a:t>
            </a:r>
            <a:r>
              <a:rPr sz="2900" spc="-30" dirty="0">
                <a:latin typeface="Verdana"/>
                <a:cs typeface="Verdana"/>
              </a:rPr>
              <a:t> </a:t>
            </a:r>
            <a:r>
              <a:rPr sz="2900" dirty="0">
                <a:latin typeface="Verdana"/>
                <a:cs typeface="Verdana"/>
              </a:rPr>
              <a:t>ИНСУЛИНОМ</a:t>
            </a:r>
            <a:endParaRPr sz="29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spcBef>
                <a:spcPts val="69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900" dirty="0">
                <a:latin typeface="Verdana"/>
                <a:cs typeface="Verdana"/>
              </a:rPr>
              <a:t>ЛЕЧЕЊЕ</a:t>
            </a:r>
            <a:r>
              <a:rPr sz="2900" spc="-35" dirty="0">
                <a:latin typeface="Verdana"/>
                <a:cs typeface="Verdana"/>
              </a:rPr>
              <a:t> </a:t>
            </a:r>
            <a:r>
              <a:rPr sz="2900" spc="-5" dirty="0">
                <a:latin typeface="Verdana"/>
                <a:cs typeface="Verdana"/>
              </a:rPr>
              <a:t>ОРАЛНИМ</a:t>
            </a:r>
            <a:endParaRPr sz="2900">
              <a:latin typeface="Verdana"/>
              <a:cs typeface="Verdana"/>
            </a:endParaRPr>
          </a:p>
          <a:p>
            <a:pPr marL="481965">
              <a:lnSpc>
                <a:spcPct val="100000"/>
              </a:lnSpc>
            </a:pPr>
            <a:r>
              <a:rPr sz="2900" dirty="0">
                <a:latin typeface="Verdana"/>
                <a:cs typeface="Verdana"/>
              </a:rPr>
              <a:t>АНТИДИЈАБЕТИЦИМА</a:t>
            </a:r>
            <a:endParaRPr sz="29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spcBef>
                <a:spcPts val="70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900" spc="-5" dirty="0">
                <a:latin typeface="Verdana"/>
                <a:cs typeface="Verdana"/>
              </a:rPr>
              <a:t>Хумани инсулини се данас</a:t>
            </a:r>
            <a:r>
              <a:rPr sz="2900" spc="-30" dirty="0">
                <a:latin typeface="Verdana"/>
                <a:cs typeface="Verdana"/>
              </a:rPr>
              <a:t> </a:t>
            </a:r>
            <a:r>
              <a:rPr sz="2900" dirty="0">
                <a:latin typeface="Verdana"/>
                <a:cs typeface="Verdana"/>
              </a:rPr>
              <a:t>користе.</a:t>
            </a:r>
            <a:endParaRPr sz="29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45668" y="1737182"/>
            <a:ext cx="6751955" cy="38214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b="1" spc="-5" dirty="0">
                <a:latin typeface="Verdana"/>
                <a:cs typeface="Verdana"/>
              </a:rPr>
              <a:t>Нежељена дејства</a:t>
            </a:r>
            <a:r>
              <a:rPr sz="3000" b="1" spc="-75" dirty="0">
                <a:latin typeface="Verdana"/>
                <a:cs typeface="Verdana"/>
              </a:rPr>
              <a:t> </a:t>
            </a:r>
            <a:r>
              <a:rPr sz="3000" b="1" spc="-5" dirty="0">
                <a:latin typeface="Verdana"/>
                <a:cs typeface="Verdana"/>
              </a:rPr>
              <a:t>инсулина: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750">
              <a:latin typeface="Times New Roman"/>
              <a:cs typeface="Times New Roman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spc="-5" dirty="0">
                <a:latin typeface="Verdana"/>
                <a:cs typeface="Verdana"/>
              </a:rPr>
              <a:t>Хипогликемија</a:t>
            </a:r>
            <a:endParaRPr sz="3000">
              <a:latin typeface="Verdana"/>
              <a:cs typeface="Verdana"/>
            </a:endParaRPr>
          </a:p>
          <a:p>
            <a:pPr marL="481965" marR="129539" indent="-469265">
              <a:lnSpc>
                <a:spcPts val="3240"/>
              </a:lnSpc>
              <a:spcBef>
                <a:spcPts val="770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spc="-5" dirty="0">
                <a:latin typeface="Verdana"/>
                <a:cs typeface="Verdana"/>
              </a:rPr>
              <a:t>Хипертрофија масног ткива </a:t>
            </a:r>
            <a:r>
              <a:rPr sz="3000" spc="-10" dirty="0">
                <a:latin typeface="Verdana"/>
                <a:cs typeface="Verdana"/>
              </a:rPr>
              <a:t>на  </a:t>
            </a:r>
            <a:r>
              <a:rPr sz="3000" spc="-5" dirty="0">
                <a:latin typeface="Verdana"/>
                <a:cs typeface="Verdana"/>
              </a:rPr>
              <a:t>месту</a:t>
            </a:r>
            <a:r>
              <a:rPr sz="3000" spc="-25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примене</a:t>
            </a:r>
            <a:endParaRPr sz="30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spcBef>
                <a:spcPts val="310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spc="-5" dirty="0">
                <a:latin typeface="Verdana"/>
                <a:cs typeface="Verdana"/>
              </a:rPr>
              <a:t>Локалне </a:t>
            </a:r>
            <a:r>
              <a:rPr sz="3000" dirty="0">
                <a:latin typeface="Verdana"/>
                <a:cs typeface="Verdana"/>
              </a:rPr>
              <a:t>алергијске</a:t>
            </a:r>
            <a:r>
              <a:rPr sz="3000" spc="-55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реакције</a:t>
            </a:r>
            <a:endParaRPr sz="3000">
              <a:latin typeface="Verdana"/>
              <a:cs typeface="Verdana"/>
            </a:endParaRPr>
          </a:p>
          <a:p>
            <a:pPr marL="481965" marR="5080" indent="-469265">
              <a:lnSpc>
                <a:spcPts val="3240"/>
              </a:lnSpc>
              <a:spcBef>
                <a:spcPts val="770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spc="-5" dirty="0">
                <a:latin typeface="Verdana"/>
                <a:cs typeface="Verdana"/>
              </a:rPr>
              <a:t>Резистенција на инсулин </a:t>
            </a:r>
            <a:r>
              <a:rPr sz="3000" dirty="0">
                <a:latin typeface="Verdana"/>
                <a:cs typeface="Verdana"/>
              </a:rPr>
              <a:t>услед  </a:t>
            </a:r>
            <a:r>
              <a:rPr sz="3000" spc="-5" dirty="0">
                <a:latin typeface="Verdana"/>
                <a:cs typeface="Verdana"/>
              </a:rPr>
              <a:t>стварања</a:t>
            </a:r>
            <a:r>
              <a:rPr sz="3000" spc="-35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антитела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42</a:t>
            </a:fld>
            <a:endParaRPr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2658" rIns="0" bIns="0" rtlCol="0">
            <a:spAutoFit/>
          </a:bodyPr>
          <a:lstStyle/>
          <a:p>
            <a:pPr marL="358775" marR="508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Verdana"/>
                <a:cs typeface="Verdana"/>
              </a:rPr>
              <a:t>Интеракције са </a:t>
            </a:r>
            <a:r>
              <a:rPr sz="2800" b="1" spc="-10" dirty="0">
                <a:latin typeface="Verdana"/>
                <a:cs typeface="Verdana"/>
              </a:rPr>
              <a:t>другим лековима </a:t>
            </a:r>
            <a:r>
              <a:rPr sz="2800" b="1" spc="-5" dirty="0">
                <a:latin typeface="Verdana"/>
                <a:cs typeface="Verdana"/>
              </a:rPr>
              <a:t>и  друге врсте</a:t>
            </a:r>
            <a:r>
              <a:rPr sz="2800" b="1" spc="30" dirty="0">
                <a:latin typeface="Verdana"/>
                <a:cs typeface="Verdana"/>
              </a:rPr>
              <a:t> </a:t>
            </a:r>
            <a:r>
              <a:rPr sz="2800" b="1" spc="-5" dirty="0">
                <a:latin typeface="Verdana"/>
                <a:cs typeface="Verdana"/>
              </a:rPr>
              <a:t>интеракција</a:t>
            </a:r>
            <a:endParaRPr sz="28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43</a:t>
            </a:fld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530860" marR="366395" indent="-469900">
              <a:lnSpc>
                <a:spcPct val="80000"/>
              </a:lnSpc>
              <a:spcBef>
                <a:spcPts val="605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100" dirty="0"/>
              <a:t>Познато </a:t>
            </a:r>
            <a:r>
              <a:rPr sz="2100" spc="-5" dirty="0"/>
              <a:t>је </a:t>
            </a:r>
            <a:r>
              <a:rPr sz="2100" dirty="0"/>
              <a:t>да </a:t>
            </a:r>
            <a:r>
              <a:rPr sz="2100" spc="-5" dirty="0"/>
              <a:t>многи лекови </a:t>
            </a:r>
            <a:r>
              <a:rPr sz="2100" dirty="0"/>
              <a:t>утичу на </a:t>
            </a:r>
            <a:r>
              <a:rPr sz="2100" spc="-5" dirty="0"/>
              <a:t>метаболизам  глукозе. Стога </a:t>
            </a:r>
            <a:r>
              <a:rPr sz="2100" dirty="0"/>
              <a:t>лекар </a:t>
            </a:r>
            <a:r>
              <a:rPr sz="2100" spc="-5" dirty="0"/>
              <a:t>мора </a:t>
            </a:r>
            <a:r>
              <a:rPr sz="2100" dirty="0"/>
              <a:t>да узме у </a:t>
            </a:r>
            <a:r>
              <a:rPr sz="2100" spc="-5" dirty="0"/>
              <a:t>обзир могуће  интеракције </a:t>
            </a:r>
            <a:r>
              <a:rPr sz="2100" dirty="0"/>
              <a:t>и увек </a:t>
            </a:r>
            <a:r>
              <a:rPr sz="2100" spc="-5" dirty="0"/>
              <a:t>треба </a:t>
            </a:r>
            <a:r>
              <a:rPr sz="2100" dirty="0"/>
              <a:t>да </a:t>
            </a:r>
            <a:r>
              <a:rPr sz="2100" spc="-5" dirty="0"/>
              <a:t>пита пацијента </a:t>
            </a:r>
            <a:r>
              <a:rPr sz="2100" dirty="0"/>
              <a:t>које  </a:t>
            </a:r>
            <a:r>
              <a:rPr sz="2100" spc="-5" dirty="0"/>
              <a:t>све </a:t>
            </a:r>
            <a:r>
              <a:rPr sz="2100" dirty="0"/>
              <a:t>лекове</a:t>
            </a:r>
            <a:r>
              <a:rPr sz="2100" spc="-20" dirty="0"/>
              <a:t> </a:t>
            </a:r>
            <a:r>
              <a:rPr sz="2100" spc="-5" dirty="0"/>
              <a:t>узима.</a:t>
            </a:r>
            <a:endParaRPr sz="2100"/>
          </a:p>
          <a:p>
            <a:pPr marL="530860" indent="-469900">
              <a:lnSpc>
                <a:spcPts val="2270"/>
              </a:lnSpc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100" b="1" dirty="0">
                <a:latin typeface="Verdana"/>
                <a:cs typeface="Verdana"/>
              </a:rPr>
              <a:t>Следеће </a:t>
            </a:r>
            <a:r>
              <a:rPr sz="2100" b="1" spc="-5" dirty="0">
                <a:latin typeface="Verdana"/>
                <a:cs typeface="Verdana"/>
              </a:rPr>
              <a:t>супстанце могу смањити</a:t>
            </a:r>
            <a:r>
              <a:rPr sz="2100" b="1" spc="-85" dirty="0">
                <a:latin typeface="Verdana"/>
                <a:cs typeface="Verdana"/>
              </a:rPr>
              <a:t> </a:t>
            </a:r>
            <a:r>
              <a:rPr sz="2100" b="1" dirty="0">
                <a:latin typeface="Verdana"/>
                <a:cs typeface="Verdana"/>
              </a:rPr>
              <a:t>потребу</a:t>
            </a:r>
            <a:endParaRPr sz="2100">
              <a:latin typeface="Verdana"/>
              <a:cs typeface="Verdana"/>
            </a:endParaRPr>
          </a:p>
          <a:p>
            <a:pPr marL="530860">
              <a:lnSpc>
                <a:spcPts val="2270"/>
              </a:lnSpc>
            </a:pPr>
            <a:r>
              <a:rPr sz="2100" b="1" spc="-5" dirty="0">
                <a:latin typeface="Verdana"/>
                <a:cs typeface="Verdana"/>
              </a:rPr>
              <a:t>пацијента </a:t>
            </a:r>
            <a:r>
              <a:rPr sz="2100" b="1" dirty="0">
                <a:latin typeface="Verdana"/>
                <a:cs typeface="Verdana"/>
              </a:rPr>
              <a:t>за</a:t>
            </a:r>
            <a:r>
              <a:rPr sz="2100" b="1" spc="-40" dirty="0">
                <a:latin typeface="Verdana"/>
                <a:cs typeface="Verdana"/>
              </a:rPr>
              <a:t> </a:t>
            </a:r>
            <a:r>
              <a:rPr sz="2100" b="1" spc="-5" dirty="0">
                <a:latin typeface="Verdana"/>
                <a:cs typeface="Verdana"/>
              </a:rPr>
              <a:t>инсулином:</a:t>
            </a:r>
            <a:endParaRPr sz="2100">
              <a:latin typeface="Verdana"/>
              <a:cs typeface="Verdana"/>
            </a:endParaRPr>
          </a:p>
          <a:p>
            <a:pPr marL="530860" marR="113030" indent="-469900">
              <a:lnSpc>
                <a:spcPct val="80000"/>
              </a:lnSpc>
              <a:spcBef>
                <a:spcPts val="505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100" spc="-5" dirty="0"/>
              <a:t>Орални хипогликемијски </a:t>
            </a:r>
            <a:r>
              <a:rPr sz="2100" dirty="0"/>
              <a:t>лекови </a:t>
            </a:r>
            <a:r>
              <a:rPr sz="2100" spc="-5" dirty="0"/>
              <a:t>(ОХА), инхибитори  моноамино </a:t>
            </a:r>
            <a:r>
              <a:rPr sz="2100" dirty="0"/>
              <a:t>оксидазе </a:t>
            </a:r>
            <a:r>
              <a:rPr sz="2100" spc="-5" dirty="0"/>
              <a:t>(МАОИ), неселективни бета-  блокатори, инхибитори ангиотензин-конвертујућег  ензима (АЦЕ), салицилати, </a:t>
            </a:r>
            <a:r>
              <a:rPr sz="2100" dirty="0"/>
              <a:t>алкохол, анаболички  </a:t>
            </a:r>
            <a:r>
              <a:rPr sz="2100" spc="-5" dirty="0"/>
              <a:t>стероиди </a:t>
            </a:r>
            <a:r>
              <a:rPr sz="2100" dirty="0"/>
              <a:t>и</a:t>
            </a:r>
            <a:r>
              <a:rPr sz="2100" spc="5" dirty="0"/>
              <a:t> </a:t>
            </a:r>
            <a:r>
              <a:rPr sz="2100" dirty="0"/>
              <a:t>сулфонамиди.</a:t>
            </a:r>
            <a:endParaRPr sz="2100"/>
          </a:p>
          <a:p>
            <a:pPr marL="530860" marR="793750" indent="-469900">
              <a:lnSpc>
                <a:spcPts val="2020"/>
              </a:lnSpc>
              <a:spcBef>
                <a:spcPts val="489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100" b="1" dirty="0">
                <a:latin typeface="Verdana"/>
                <a:cs typeface="Verdana"/>
              </a:rPr>
              <a:t>Следеће </a:t>
            </a:r>
            <a:r>
              <a:rPr sz="2100" b="1" spc="-5" dirty="0">
                <a:latin typeface="Verdana"/>
                <a:cs typeface="Verdana"/>
              </a:rPr>
              <a:t>супстанце могу повећати</a:t>
            </a:r>
            <a:r>
              <a:rPr sz="2100" b="1" spc="-85" dirty="0">
                <a:latin typeface="Verdana"/>
                <a:cs typeface="Verdana"/>
              </a:rPr>
              <a:t> </a:t>
            </a:r>
            <a:r>
              <a:rPr sz="2100" b="1" dirty="0">
                <a:latin typeface="Verdana"/>
                <a:cs typeface="Verdana"/>
              </a:rPr>
              <a:t>потребе  пацијента за</a:t>
            </a:r>
            <a:r>
              <a:rPr sz="2100" b="1" spc="-45" dirty="0">
                <a:latin typeface="Verdana"/>
                <a:cs typeface="Verdana"/>
              </a:rPr>
              <a:t> </a:t>
            </a:r>
            <a:r>
              <a:rPr sz="2100" b="1" spc="-5" dirty="0">
                <a:latin typeface="Verdana"/>
                <a:cs typeface="Verdana"/>
              </a:rPr>
              <a:t>инсулином:</a:t>
            </a:r>
            <a:endParaRPr sz="2100">
              <a:latin typeface="Verdana"/>
              <a:cs typeface="Verdana"/>
            </a:endParaRPr>
          </a:p>
          <a:p>
            <a:pPr marL="530860" marR="217170" indent="-469900">
              <a:lnSpc>
                <a:spcPct val="80000"/>
              </a:lnSpc>
              <a:spcBef>
                <a:spcPts val="515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100" spc="-5" dirty="0"/>
              <a:t>Орални контрацептиви, тиазиди, </a:t>
            </a:r>
            <a:r>
              <a:rPr sz="2100" dirty="0"/>
              <a:t>глукокортикоиди,  </a:t>
            </a:r>
            <a:r>
              <a:rPr sz="2100" spc="-5" dirty="0"/>
              <a:t>тиреоидни </a:t>
            </a:r>
            <a:r>
              <a:rPr sz="2100" dirty="0"/>
              <a:t>хормони и</a:t>
            </a:r>
            <a:r>
              <a:rPr sz="2100" spc="-20" dirty="0"/>
              <a:t> </a:t>
            </a:r>
            <a:r>
              <a:rPr sz="2100" spc="-5" dirty="0"/>
              <a:t>бета-симпатомиметици,</a:t>
            </a:r>
            <a:endParaRPr sz="2100"/>
          </a:p>
          <a:p>
            <a:pPr marL="12700">
              <a:lnSpc>
                <a:spcPts val="2020"/>
              </a:lnSpc>
              <a:tabLst>
                <a:tab pos="530225" algn="l"/>
                <a:tab pos="7936865" algn="l"/>
              </a:tabLst>
            </a:pPr>
            <a:r>
              <a:rPr sz="2100" u="sng" dirty="0">
                <a:uFill>
                  <a:solidFill>
                    <a:srgbClr val="CC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100" u="sng" dirty="0">
                <a:uFill>
                  <a:solidFill>
                    <a:srgbClr val="CC0000"/>
                  </a:solidFill>
                </a:uFill>
              </a:rPr>
              <a:t>хормон </a:t>
            </a:r>
            <a:r>
              <a:rPr sz="2100" u="sng" spc="-5" dirty="0">
                <a:uFill>
                  <a:solidFill>
                    <a:srgbClr val="CC0000"/>
                  </a:solidFill>
                </a:uFill>
              </a:rPr>
              <a:t>раста </a:t>
            </a:r>
            <a:r>
              <a:rPr sz="2100" u="sng" dirty="0">
                <a:uFill>
                  <a:solidFill>
                    <a:srgbClr val="CC0000"/>
                  </a:solidFill>
                </a:uFill>
              </a:rPr>
              <a:t>и</a:t>
            </a:r>
            <a:r>
              <a:rPr sz="2100" u="sng" spc="-100" dirty="0">
                <a:uFill>
                  <a:solidFill>
                    <a:srgbClr val="CC0000"/>
                  </a:solidFill>
                </a:uFill>
              </a:rPr>
              <a:t> </a:t>
            </a:r>
            <a:r>
              <a:rPr sz="2100" u="sng" dirty="0">
                <a:uFill>
                  <a:solidFill>
                    <a:srgbClr val="CC0000"/>
                  </a:solidFill>
                </a:uFill>
              </a:rPr>
              <a:t>даназол.	</a:t>
            </a:r>
            <a:endParaRPr sz="2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878789"/>
            <a:ext cx="3565525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b="1" dirty="0">
                <a:latin typeface="Verdana"/>
                <a:cs typeface="Verdana"/>
              </a:rPr>
              <a:t>Интеракције</a:t>
            </a:r>
            <a:endParaRPr sz="38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33285" y="2331846"/>
            <a:ext cx="7819390" cy="4237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94030" marR="945515" indent="-469265" algn="just">
              <a:lnSpc>
                <a:spcPct val="100000"/>
              </a:lnSpc>
              <a:spcBef>
                <a:spcPts val="100"/>
              </a:spcBef>
              <a:buClr>
                <a:srgbClr val="CC0000"/>
              </a:buClr>
              <a:buFont typeface="Wingdings"/>
              <a:buChar char=""/>
              <a:tabLst>
                <a:tab pos="494665" algn="l"/>
              </a:tabLst>
            </a:pPr>
            <a:r>
              <a:rPr sz="3000" spc="-5" dirty="0">
                <a:latin typeface="Verdana"/>
                <a:cs typeface="Verdana"/>
              </a:rPr>
              <a:t>Бета-блокатори могу маскирати  симптоме </a:t>
            </a:r>
            <a:r>
              <a:rPr sz="3000" dirty="0">
                <a:latin typeface="Verdana"/>
                <a:cs typeface="Verdana"/>
              </a:rPr>
              <a:t>хипогликемије</a:t>
            </a:r>
            <a:r>
              <a:rPr sz="3000" spc="-10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и</a:t>
            </a:r>
            <a:endParaRPr sz="3000">
              <a:latin typeface="Verdana"/>
              <a:cs typeface="Verdana"/>
            </a:endParaRPr>
          </a:p>
          <a:p>
            <a:pPr marL="494030" marR="2809875">
              <a:lnSpc>
                <a:spcPct val="100000"/>
              </a:lnSpc>
            </a:pPr>
            <a:r>
              <a:rPr sz="3000" spc="-5" dirty="0">
                <a:latin typeface="Verdana"/>
                <a:cs typeface="Verdana"/>
              </a:rPr>
              <a:t>одложити </a:t>
            </a:r>
            <a:r>
              <a:rPr sz="3000" dirty="0">
                <a:latin typeface="Verdana"/>
                <a:cs typeface="Verdana"/>
              </a:rPr>
              <a:t>опоравак</a:t>
            </a:r>
            <a:r>
              <a:rPr sz="3000" spc="-55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од  </a:t>
            </a:r>
            <a:r>
              <a:rPr sz="3000" spc="-5" dirty="0">
                <a:latin typeface="Verdana"/>
                <a:cs typeface="Verdana"/>
              </a:rPr>
              <a:t>хипогликемије.</a:t>
            </a:r>
            <a:endParaRPr sz="3000">
              <a:latin typeface="Verdana"/>
              <a:cs typeface="Verdana"/>
            </a:endParaRPr>
          </a:p>
          <a:p>
            <a:pPr marL="494030" marR="897890" indent="-469265" algn="just">
              <a:lnSpc>
                <a:spcPct val="100000"/>
              </a:lnSpc>
              <a:spcBef>
                <a:spcPts val="720"/>
              </a:spcBef>
              <a:buClr>
                <a:srgbClr val="CC0000"/>
              </a:buClr>
              <a:buFont typeface="Wingdings"/>
              <a:buChar char=""/>
              <a:tabLst>
                <a:tab pos="494665" algn="l"/>
              </a:tabLst>
            </a:pPr>
            <a:r>
              <a:rPr sz="3000" spc="-5" dirty="0">
                <a:latin typeface="Verdana"/>
                <a:cs typeface="Verdana"/>
              </a:rPr>
              <a:t>Октреотид/ланреотид могу </a:t>
            </a:r>
            <a:r>
              <a:rPr sz="3000" dirty="0">
                <a:latin typeface="Verdana"/>
                <a:cs typeface="Verdana"/>
              </a:rPr>
              <a:t>и </a:t>
            </a:r>
            <a:r>
              <a:rPr sz="3000" spc="-5" dirty="0">
                <a:latin typeface="Verdana"/>
                <a:cs typeface="Verdana"/>
              </a:rPr>
              <a:t>да  смање </a:t>
            </a:r>
            <a:r>
              <a:rPr sz="3000" dirty="0">
                <a:latin typeface="Verdana"/>
                <a:cs typeface="Verdana"/>
              </a:rPr>
              <a:t>и </a:t>
            </a:r>
            <a:r>
              <a:rPr sz="3000" spc="-5" dirty="0">
                <a:latin typeface="Verdana"/>
                <a:cs typeface="Verdana"/>
              </a:rPr>
              <a:t>да повећају потребу за  инсулином.</a:t>
            </a:r>
            <a:endParaRPr sz="3000">
              <a:latin typeface="Verdana"/>
              <a:cs typeface="Verdana"/>
            </a:endParaRPr>
          </a:p>
          <a:p>
            <a:pPr marL="884555" marR="5080" indent="-872490">
              <a:lnSpc>
                <a:spcPct val="100000"/>
              </a:lnSpc>
              <a:spcBef>
                <a:spcPts val="45"/>
              </a:spcBef>
            </a:pPr>
            <a:r>
              <a:rPr sz="3000" spc="-5" dirty="0">
                <a:solidFill>
                  <a:srgbClr val="CC0000"/>
                </a:solidFill>
                <a:latin typeface="Wingdings"/>
                <a:cs typeface="Wingdings"/>
              </a:rPr>
              <a:t></a:t>
            </a:r>
            <a:r>
              <a:rPr sz="3000" spc="-5" dirty="0">
                <a:latin typeface="Verdana"/>
                <a:cs typeface="Verdana"/>
              </a:rPr>
              <a:t>Алкохол може појачати </a:t>
            </a:r>
            <a:r>
              <a:rPr sz="3000" dirty="0">
                <a:latin typeface="Verdana"/>
                <a:cs typeface="Verdana"/>
              </a:rPr>
              <a:t>и </a:t>
            </a:r>
            <a:r>
              <a:rPr sz="3000" spc="-5" dirty="0">
                <a:latin typeface="Verdana"/>
                <a:cs typeface="Verdana"/>
              </a:rPr>
              <a:t>продужити  </a:t>
            </a:r>
            <a:r>
              <a:rPr sz="3000" dirty="0">
                <a:latin typeface="Verdana"/>
                <a:cs typeface="Verdana"/>
              </a:rPr>
              <a:t>хипогликемијски ефекат</a:t>
            </a:r>
            <a:r>
              <a:rPr sz="3000" spc="-114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инсулина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3592" y="878789"/>
            <a:ext cx="5955665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dirty="0"/>
              <a:t>Орални</a:t>
            </a:r>
            <a:r>
              <a:rPr sz="3800" spc="-90" dirty="0"/>
              <a:t> </a:t>
            </a:r>
            <a:r>
              <a:rPr sz="3800" dirty="0"/>
              <a:t>хипогликемици</a:t>
            </a:r>
            <a:endParaRPr sz="380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45</a:t>
            </a:fld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81965" algn="l"/>
              </a:tabLst>
            </a:pPr>
            <a:r>
              <a:rPr b="0" dirty="0">
                <a:solidFill>
                  <a:srgbClr val="CC0000"/>
                </a:solidFill>
                <a:latin typeface="Wingdings"/>
                <a:cs typeface="Wingdings"/>
              </a:rPr>
              <a:t></a:t>
            </a:r>
            <a:r>
              <a:rPr b="0" dirty="0">
                <a:solidFill>
                  <a:srgbClr val="CC0000"/>
                </a:solidFill>
                <a:latin typeface="Times New Roman"/>
                <a:cs typeface="Times New Roman"/>
              </a:rPr>
              <a:t>	</a:t>
            </a:r>
            <a:r>
              <a:rPr dirty="0"/>
              <a:t>Бигванидини</a:t>
            </a: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L="169545" indent="-156845">
              <a:lnSpc>
                <a:spcPct val="100000"/>
              </a:lnSpc>
              <a:buClr>
                <a:srgbClr val="000000"/>
              </a:buClr>
              <a:buChar char="•"/>
              <a:tabLst>
                <a:tab pos="170180" algn="l"/>
              </a:tabLst>
            </a:pPr>
            <a:r>
              <a:rPr b="0" spc="-5" dirty="0">
                <a:solidFill>
                  <a:srgbClr val="FF0000"/>
                </a:solidFill>
                <a:latin typeface="Arial"/>
                <a:cs typeface="Arial"/>
              </a:rPr>
              <a:t>Метформин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ts val="2160"/>
              </a:lnSpc>
              <a:tabLst>
                <a:tab pos="481965" algn="l"/>
              </a:tabLst>
            </a:pPr>
            <a:r>
              <a:rPr b="0" spc="5" dirty="0">
                <a:solidFill>
                  <a:srgbClr val="CC0000"/>
                </a:solidFill>
                <a:latin typeface="Wingdings"/>
                <a:cs typeface="Wingdings"/>
              </a:rPr>
              <a:t></a:t>
            </a:r>
            <a:r>
              <a:rPr b="0" spc="5" dirty="0">
                <a:solidFill>
                  <a:srgbClr val="CC0000"/>
                </a:solidFill>
                <a:latin typeface="Times New Roman"/>
                <a:cs typeface="Times New Roman"/>
              </a:rPr>
              <a:t>	</a:t>
            </a:r>
            <a:r>
              <a:rPr spc="-5" dirty="0"/>
              <a:t>Деривати</a:t>
            </a:r>
            <a:r>
              <a:rPr spc="-50" dirty="0"/>
              <a:t> </a:t>
            </a:r>
            <a:r>
              <a:rPr spc="-10" dirty="0"/>
              <a:t>сулфонилуреје</a:t>
            </a:r>
          </a:p>
          <a:p>
            <a:pPr marL="481965">
              <a:lnSpc>
                <a:spcPts val="2160"/>
              </a:lnSpc>
            </a:pPr>
            <a:r>
              <a:rPr dirty="0"/>
              <a:t>и </a:t>
            </a:r>
            <a:r>
              <a:rPr spc="-5" dirty="0"/>
              <a:t>њима </a:t>
            </a:r>
            <a:r>
              <a:rPr dirty="0"/>
              <a:t>слицни</a:t>
            </a:r>
            <a:r>
              <a:rPr spc="-114" dirty="0"/>
              <a:t> </a:t>
            </a:r>
            <a:r>
              <a:rPr dirty="0"/>
              <a:t>лекови</a:t>
            </a: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L="169545" indent="-156845">
              <a:lnSpc>
                <a:spcPct val="100000"/>
              </a:lnSpc>
              <a:spcBef>
                <a:spcPts val="5"/>
              </a:spcBef>
              <a:buChar char="•"/>
              <a:tabLst>
                <a:tab pos="170180" algn="l"/>
              </a:tabLst>
            </a:pPr>
            <a:r>
              <a:rPr b="0" dirty="0">
                <a:solidFill>
                  <a:srgbClr val="000000"/>
                </a:solidFill>
                <a:latin typeface="Arial"/>
                <a:cs typeface="Arial"/>
              </a:rPr>
              <a:t>Глибенкламид</a:t>
            </a:r>
          </a:p>
          <a:p>
            <a:pPr marL="169545" indent="-156845">
              <a:lnSpc>
                <a:spcPct val="100000"/>
              </a:lnSpc>
              <a:buChar char="•"/>
              <a:tabLst>
                <a:tab pos="170180" algn="l"/>
              </a:tabLst>
            </a:pP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Глипизид</a:t>
            </a:r>
          </a:p>
          <a:p>
            <a:pPr marL="169545" indent="-156845">
              <a:lnSpc>
                <a:spcPct val="100000"/>
              </a:lnSpc>
              <a:buChar char="•"/>
              <a:tabLst>
                <a:tab pos="170180" algn="l"/>
              </a:tabLst>
            </a:pP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Гликлазид</a:t>
            </a:r>
          </a:p>
          <a:p>
            <a:pPr marL="169545" indent="-156845">
              <a:lnSpc>
                <a:spcPct val="100000"/>
              </a:lnSpc>
              <a:buChar char="•"/>
              <a:tabLst>
                <a:tab pos="170180" algn="l"/>
              </a:tabLst>
            </a:pPr>
            <a:r>
              <a:rPr b="0" spc="-5" dirty="0">
                <a:solidFill>
                  <a:srgbClr val="FF0000"/>
                </a:solidFill>
                <a:latin typeface="Arial"/>
                <a:cs typeface="Arial"/>
              </a:rPr>
              <a:t>Глимепирид</a:t>
            </a:r>
          </a:p>
          <a:p>
            <a:pPr marL="169545" indent="-156845">
              <a:lnSpc>
                <a:spcPct val="100000"/>
              </a:lnSpc>
              <a:buChar char="•"/>
              <a:tabLst>
                <a:tab pos="170180" algn="l"/>
              </a:tabLst>
            </a:pP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Репаглинид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481965" marR="274320" indent="-469900">
              <a:lnSpc>
                <a:spcPct val="80000"/>
              </a:lnSpc>
              <a:spcBef>
                <a:spcPts val="585"/>
              </a:spcBef>
              <a:tabLst>
                <a:tab pos="481965" algn="l"/>
              </a:tabLst>
            </a:pPr>
            <a:r>
              <a:rPr b="0" dirty="0">
                <a:solidFill>
                  <a:srgbClr val="CC0000"/>
                </a:solidFill>
                <a:latin typeface="Wingdings"/>
                <a:cs typeface="Wingdings"/>
              </a:rPr>
              <a:t></a:t>
            </a:r>
            <a:r>
              <a:rPr b="0" dirty="0">
                <a:solidFill>
                  <a:srgbClr val="CC0000"/>
                </a:solidFill>
                <a:latin typeface="Times New Roman"/>
                <a:cs typeface="Times New Roman"/>
              </a:rPr>
              <a:t>	</a:t>
            </a:r>
            <a:r>
              <a:rPr dirty="0"/>
              <a:t>Комбинације</a:t>
            </a:r>
            <a:r>
              <a:rPr spc="-125" dirty="0"/>
              <a:t> </a:t>
            </a:r>
            <a:r>
              <a:rPr dirty="0"/>
              <a:t>оралних  </a:t>
            </a:r>
            <a:r>
              <a:rPr spc="-5" dirty="0"/>
              <a:t>антидијабетика</a:t>
            </a: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L="169545" indent="-156845">
              <a:lnSpc>
                <a:spcPct val="100000"/>
              </a:lnSpc>
              <a:buChar char="•"/>
              <a:tabLst>
                <a:tab pos="170180" algn="l"/>
              </a:tabLst>
            </a:pP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метформин </a:t>
            </a:r>
            <a:r>
              <a:rPr b="0" dirty="0">
                <a:solidFill>
                  <a:srgbClr val="000000"/>
                </a:solidFill>
                <a:latin typeface="Arial"/>
                <a:cs typeface="Arial"/>
              </a:rPr>
              <a:t>+</a:t>
            </a:r>
            <a:r>
              <a:rPr b="0" spc="-8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dirty="0">
                <a:solidFill>
                  <a:srgbClr val="000000"/>
                </a:solidFill>
                <a:latin typeface="Arial"/>
                <a:cs typeface="Arial"/>
              </a:rPr>
              <a:t>глибенкламид</a:t>
            </a:r>
          </a:p>
          <a:p>
            <a:pPr marL="12700">
              <a:lnSpc>
                <a:spcPts val="2160"/>
              </a:lnSpc>
              <a:tabLst>
                <a:tab pos="481965" algn="l"/>
              </a:tabLst>
            </a:pPr>
            <a:r>
              <a:rPr b="0" spc="5" dirty="0">
                <a:solidFill>
                  <a:srgbClr val="CC0000"/>
                </a:solidFill>
                <a:latin typeface="Wingdings"/>
                <a:cs typeface="Wingdings"/>
              </a:rPr>
              <a:t></a:t>
            </a:r>
            <a:r>
              <a:rPr b="0" spc="5" dirty="0">
                <a:solidFill>
                  <a:srgbClr val="CC0000"/>
                </a:solidFill>
                <a:latin typeface="Times New Roman"/>
                <a:cs typeface="Times New Roman"/>
              </a:rPr>
              <a:t>	</a:t>
            </a:r>
            <a:r>
              <a:rPr spc="-5" dirty="0"/>
              <a:t>Инхибитори</a:t>
            </a:r>
            <a:r>
              <a:rPr spc="-35" dirty="0"/>
              <a:t> </a:t>
            </a:r>
            <a:r>
              <a:rPr spc="-10" dirty="0"/>
              <a:t>алфа-</a:t>
            </a:r>
          </a:p>
          <a:p>
            <a:pPr marL="481965">
              <a:lnSpc>
                <a:spcPts val="2160"/>
              </a:lnSpc>
            </a:pPr>
            <a:r>
              <a:rPr spc="-5" dirty="0"/>
              <a:t>глукозидазе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50">
              <a:latin typeface="Times New Roman"/>
              <a:cs typeface="Times New Roman"/>
            </a:endParaRPr>
          </a:p>
          <a:p>
            <a:pPr marL="169545" indent="-156845">
              <a:lnSpc>
                <a:spcPct val="100000"/>
              </a:lnSpc>
              <a:buChar char="•"/>
              <a:tabLst>
                <a:tab pos="170180" algn="l"/>
              </a:tabLst>
            </a:pPr>
            <a:r>
              <a:rPr b="0" dirty="0">
                <a:solidFill>
                  <a:srgbClr val="000000"/>
                </a:solidFill>
                <a:latin typeface="Arial"/>
                <a:cs typeface="Arial"/>
              </a:rPr>
              <a:t>акарбоза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81965" algn="l"/>
              </a:tabLst>
            </a:pPr>
            <a:r>
              <a:rPr b="0" spc="5" dirty="0">
                <a:solidFill>
                  <a:srgbClr val="CC0000"/>
                </a:solidFill>
                <a:latin typeface="Wingdings"/>
                <a:cs typeface="Wingdings"/>
              </a:rPr>
              <a:t></a:t>
            </a:r>
            <a:r>
              <a:rPr b="0" spc="5" dirty="0">
                <a:solidFill>
                  <a:srgbClr val="CC0000"/>
                </a:solidFill>
                <a:latin typeface="Times New Roman"/>
                <a:cs typeface="Times New Roman"/>
              </a:rPr>
              <a:t>	</a:t>
            </a:r>
            <a:r>
              <a:rPr dirty="0"/>
              <a:t>Тиазолидини</a:t>
            </a: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L="169545" indent="-156845">
              <a:lnSpc>
                <a:spcPct val="100000"/>
              </a:lnSpc>
              <a:spcBef>
                <a:spcPts val="5"/>
              </a:spcBef>
              <a:buChar char="•"/>
              <a:tabLst>
                <a:tab pos="170180" algn="l"/>
              </a:tabLst>
            </a:pP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росиглитазон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45668" y="1782902"/>
            <a:ext cx="7436484" cy="4324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1965" marR="845819" indent="-469265">
              <a:lnSpc>
                <a:spcPct val="100000"/>
              </a:lnSpc>
              <a:spcBef>
                <a:spcPts val="100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b="1" dirty="0">
                <a:latin typeface="Verdana"/>
                <a:cs typeface="Verdana"/>
              </a:rPr>
              <a:t>Метформин је </a:t>
            </a:r>
            <a:r>
              <a:rPr sz="3000" b="1" spc="-5" dirty="0">
                <a:latin typeface="Verdana"/>
                <a:cs typeface="Verdana"/>
              </a:rPr>
              <a:t>бигванид са  </a:t>
            </a:r>
            <a:r>
              <a:rPr sz="3000" b="1" dirty="0">
                <a:latin typeface="Verdana"/>
                <a:cs typeface="Verdana"/>
              </a:rPr>
              <a:t>антихипергликемијским  </a:t>
            </a:r>
            <a:r>
              <a:rPr sz="3000" b="1" spc="-5" dirty="0">
                <a:latin typeface="Verdana"/>
                <a:cs typeface="Verdana"/>
              </a:rPr>
              <a:t>дејствима </a:t>
            </a:r>
            <a:r>
              <a:rPr sz="3000" b="1" dirty="0">
                <a:latin typeface="Verdana"/>
                <a:cs typeface="Verdana"/>
              </a:rPr>
              <a:t>који снижава и  </a:t>
            </a:r>
            <a:r>
              <a:rPr sz="3000" b="1" spc="-5" dirty="0">
                <a:latin typeface="Verdana"/>
                <a:cs typeface="Verdana"/>
              </a:rPr>
              <a:t>базалну </a:t>
            </a:r>
            <a:r>
              <a:rPr sz="3000" b="1" dirty="0">
                <a:latin typeface="Verdana"/>
                <a:cs typeface="Verdana"/>
              </a:rPr>
              <a:t>и</a:t>
            </a:r>
            <a:r>
              <a:rPr sz="3000" b="1" spc="-90" dirty="0">
                <a:latin typeface="Verdana"/>
                <a:cs typeface="Verdana"/>
              </a:rPr>
              <a:t> </a:t>
            </a:r>
            <a:r>
              <a:rPr sz="3000" b="1" dirty="0">
                <a:latin typeface="Verdana"/>
                <a:cs typeface="Verdana"/>
              </a:rPr>
              <a:t>постпрандијалну  </a:t>
            </a:r>
            <a:r>
              <a:rPr sz="3000" b="1" spc="-5" dirty="0">
                <a:latin typeface="Verdana"/>
                <a:cs typeface="Verdana"/>
              </a:rPr>
              <a:t>глукозу.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CC0000"/>
              </a:buClr>
              <a:buFont typeface="Wingdings"/>
              <a:buChar char=""/>
            </a:pPr>
            <a:endParaRPr sz="4350">
              <a:latin typeface="Times New Roman"/>
              <a:cs typeface="Times New Roman"/>
            </a:endParaRPr>
          </a:p>
          <a:p>
            <a:pPr marL="481965" marR="5080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b="1" spc="-5" dirty="0">
                <a:latin typeface="Verdana"/>
                <a:cs typeface="Verdana"/>
              </a:rPr>
              <a:t>Не стимулише инсулинску  секрецију </a:t>
            </a:r>
            <a:r>
              <a:rPr sz="3000" b="1" dirty="0">
                <a:latin typeface="Verdana"/>
                <a:cs typeface="Verdana"/>
              </a:rPr>
              <a:t>због </a:t>
            </a:r>
            <a:r>
              <a:rPr sz="3000" b="1" spc="-5" dirty="0">
                <a:latin typeface="Verdana"/>
                <a:cs typeface="Verdana"/>
              </a:rPr>
              <a:t>чега </a:t>
            </a:r>
            <a:r>
              <a:rPr sz="3000" b="1" dirty="0">
                <a:latin typeface="Verdana"/>
                <a:cs typeface="Verdana"/>
              </a:rPr>
              <a:t>не</a:t>
            </a:r>
            <a:r>
              <a:rPr sz="3000" b="1" spc="-95" dirty="0">
                <a:latin typeface="Verdana"/>
                <a:cs typeface="Verdana"/>
              </a:rPr>
              <a:t> </a:t>
            </a:r>
            <a:r>
              <a:rPr sz="3000" b="1" spc="-5" dirty="0">
                <a:latin typeface="Verdana"/>
                <a:cs typeface="Verdana"/>
              </a:rPr>
              <a:t>изазива  </a:t>
            </a:r>
            <a:r>
              <a:rPr sz="3000" b="1" dirty="0">
                <a:latin typeface="Verdana"/>
                <a:cs typeface="Verdana"/>
              </a:rPr>
              <a:t>хипогликемију.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46</a:t>
            </a:fld>
            <a:endParaRPr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96900" y="1689687"/>
            <a:ext cx="7950200" cy="4674870"/>
          </a:xfrm>
          <a:prstGeom prst="rect">
            <a:avLst/>
          </a:prstGeom>
        </p:spPr>
        <p:txBody>
          <a:bodyPr vert="horz" wrap="square" lIns="0" tIns="106045" rIns="0" bIns="0" rtlCol="0">
            <a:spAutoFit/>
          </a:bodyPr>
          <a:lstStyle/>
          <a:p>
            <a:pPr marL="530860" indent="-469900">
              <a:lnSpc>
                <a:spcPct val="100000"/>
              </a:lnSpc>
              <a:spcBef>
                <a:spcPts val="835"/>
              </a:spcBef>
              <a:buClr>
                <a:srgbClr val="CC0000"/>
              </a:buClr>
              <a:buFont typeface="Wingdings"/>
              <a:buChar char=""/>
              <a:tabLst>
                <a:tab pos="530860" algn="l"/>
              </a:tabLst>
            </a:pPr>
            <a:r>
              <a:rPr sz="3000" b="1" i="1" dirty="0">
                <a:latin typeface="Verdana"/>
                <a:cs typeface="Verdana"/>
              </a:rPr>
              <a:t>Комбинација </a:t>
            </a:r>
            <a:r>
              <a:rPr sz="3000" b="1" i="1" spc="-5" dirty="0">
                <a:latin typeface="Verdana"/>
                <a:cs typeface="Verdana"/>
              </a:rPr>
              <a:t>са</a:t>
            </a:r>
            <a:r>
              <a:rPr sz="3000" b="1" i="1" spc="-50" dirty="0">
                <a:latin typeface="Verdana"/>
                <a:cs typeface="Verdana"/>
              </a:rPr>
              <a:t> </a:t>
            </a:r>
            <a:r>
              <a:rPr sz="3000" b="1" i="1" dirty="0">
                <a:latin typeface="Verdana"/>
                <a:cs typeface="Verdana"/>
              </a:rPr>
              <a:t>инсулином:</a:t>
            </a:r>
            <a:endParaRPr sz="3000">
              <a:latin typeface="Verdana"/>
              <a:cs typeface="Verdana"/>
            </a:endParaRPr>
          </a:p>
          <a:p>
            <a:pPr marL="530860" indent="-469900">
              <a:lnSpc>
                <a:spcPct val="100000"/>
              </a:lnSpc>
              <a:spcBef>
                <a:spcPts val="680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800" spc="-5" dirty="0">
                <a:latin typeface="Verdana"/>
                <a:cs typeface="Verdana"/>
              </a:rPr>
              <a:t>Метформин и </a:t>
            </a:r>
            <a:r>
              <a:rPr sz="2800" spc="-10" dirty="0">
                <a:latin typeface="Verdana"/>
                <a:cs typeface="Verdana"/>
              </a:rPr>
              <a:t>инсулин могу</a:t>
            </a:r>
            <a:r>
              <a:rPr sz="2800" spc="75" dirty="0">
                <a:latin typeface="Verdana"/>
                <a:cs typeface="Verdana"/>
              </a:rPr>
              <a:t> </a:t>
            </a:r>
            <a:r>
              <a:rPr sz="2800" spc="-10" dirty="0">
                <a:latin typeface="Verdana"/>
                <a:cs typeface="Verdana"/>
              </a:rPr>
              <a:t>бити</a:t>
            </a:r>
            <a:endParaRPr sz="2800">
              <a:latin typeface="Verdana"/>
              <a:cs typeface="Verdana"/>
            </a:endParaRPr>
          </a:p>
          <a:p>
            <a:pPr marL="530860" marR="567055">
              <a:lnSpc>
                <a:spcPct val="100000"/>
              </a:lnSpc>
            </a:pPr>
            <a:r>
              <a:rPr sz="2800" spc="-5" dirty="0">
                <a:latin typeface="Verdana"/>
                <a:cs typeface="Verdana"/>
              </a:rPr>
              <a:t>коришћени у комбинованој </a:t>
            </a:r>
            <a:r>
              <a:rPr sz="2800" spc="-10" dirty="0">
                <a:latin typeface="Verdana"/>
                <a:cs typeface="Verdana"/>
              </a:rPr>
              <a:t>терапији  </a:t>
            </a:r>
            <a:r>
              <a:rPr sz="2800" spc="-5" dirty="0">
                <a:latin typeface="Verdana"/>
                <a:cs typeface="Verdana"/>
              </a:rPr>
              <a:t>да би </a:t>
            </a:r>
            <a:r>
              <a:rPr sz="2800" spc="-10" dirty="0">
                <a:latin typeface="Verdana"/>
                <a:cs typeface="Verdana"/>
              </a:rPr>
              <a:t>се постигла боља  гликорегулација.</a:t>
            </a:r>
            <a:endParaRPr sz="28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4050">
              <a:latin typeface="Times New Roman"/>
              <a:cs typeface="Times New Roman"/>
            </a:endParaRPr>
          </a:p>
          <a:p>
            <a:pPr marL="530860" marR="650875" indent="-469900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800" spc="-10" dirty="0">
                <a:latin typeface="Verdana"/>
                <a:cs typeface="Verdana"/>
              </a:rPr>
              <a:t>Метформин се </a:t>
            </a:r>
            <a:r>
              <a:rPr sz="2800" spc="-5" dirty="0">
                <a:latin typeface="Verdana"/>
                <a:cs typeface="Verdana"/>
              </a:rPr>
              <a:t>даје </a:t>
            </a:r>
            <a:r>
              <a:rPr sz="2800" spc="-10" dirty="0">
                <a:latin typeface="Verdana"/>
                <a:cs typeface="Verdana"/>
              </a:rPr>
              <a:t>при </a:t>
            </a:r>
            <a:r>
              <a:rPr sz="2800" spc="-5" dirty="0">
                <a:latin typeface="Verdana"/>
                <a:cs typeface="Verdana"/>
              </a:rPr>
              <a:t>уобичајеној  </a:t>
            </a:r>
            <a:r>
              <a:rPr sz="2800" spc="-10" dirty="0">
                <a:latin typeface="Verdana"/>
                <a:cs typeface="Verdana"/>
              </a:rPr>
              <a:t>почетној </a:t>
            </a:r>
            <a:r>
              <a:rPr sz="2800" spc="-5" dirty="0">
                <a:latin typeface="Verdana"/>
                <a:cs typeface="Verdana"/>
              </a:rPr>
              <a:t>дози од </a:t>
            </a:r>
            <a:r>
              <a:rPr sz="2800" spc="-10" dirty="0">
                <a:latin typeface="Verdana"/>
                <a:cs typeface="Verdana"/>
              </a:rPr>
              <a:t>једне таблете </a:t>
            </a:r>
            <a:r>
              <a:rPr sz="2800" spc="-5" dirty="0">
                <a:latin typeface="Verdana"/>
                <a:cs typeface="Verdana"/>
              </a:rPr>
              <a:t>2-3  </a:t>
            </a:r>
            <a:r>
              <a:rPr sz="2800" spc="-10" dirty="0">
                <a:latin typeface="Verdana"/>
                <a:cs typeface="Verdana"/>
              </a:rPr>
              <a:t>пута </a:t>
            </a:r>
            <a:r>
              <a:rPr sz="2800" spc="-5" dirty="0">
                <a:latin typeface="Verdana"/>
                <a:cs typeface="Verdana"/>
              </a:rPr>
              <a:t>дневно, док </a:t>
            </a:r>
            <a:r>
              <a:rPr sz="2800" spc="-10" dirty="0">
                <a:latin typeface="Verdana"/>
                <a:cs typeface="Verdana"/>
              </a:rPr>
              <a:t>се инсулин</a:t>
            </a:r>
            <a:r>
              <a:rPr sz="2800" spc="85" dirty="0">
                <a:latin typeface="Verdana"/>
                <a:cs typeface="Verdana"/>
              </a:rPr>
              <a:t> </a:t>
            </a:r>
            <a:r>
              <a:rPr sz="2800" spc="-5" dirty="0">
                <a:latin typeface="Verdana"/>
                <a:cs typeface="Verdana"/>
              </a:rPr>
              <a:t>дозира</a:t>
            </a:r>
            <a:endParaRPr sz="2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530225" algn="l"/>
                <a:tab pos="7936865" algn="l"/>
              </a:tabLst>
            </a:pPr>
            <a:r>
              <a:rPr sz="2800" strike="sngStrike" spc="-5" dirty="0">
                <a:latin typeface="Times New Roman"/>
                <a:cs typeface="Times New Roman"/>
              </a:rPr>
              <a:t> 	</a:t>
            </a:r>
            <a:r>
              <a:rPr sz="2800" strike="sngStrike" spc="-5" dirty="0">
                <a:latin typeface="Verdana"/>
                <a:cs typeface="Verdana"/>
              </a:rPr>
              <a:t>према нивоу шећера у</a:t>
            </a:r>
            <a:r>
              <a:rPr sz="2800" strike="sngStrike" dirty="0">
                <a:latin typeface="Verdana"/>
                <a:cs typeface="Verdana"/>
              </a:rPr>
              <a:t> </a:t>
            </a:r>
            <a:r>
              <a:rPr sz="2800" strike="sngStrike" spc="-5" dirty="0">
                <a:latin typeface="Verdana"/>
                <a:cs typeface="Verdana"/>
              </a:rPr>
              <a:t>крви.	</a:t>
            </a:r>
            <a:endParaRPr sz="28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47</a:t>
            </a:fld>
            <a:endParaRPr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45668" y="1782902"/>
            <a:ext cx="7838440" cy="3775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1965" marR="344170" indent="-469265" algn="just">
              <a:lnSpc>
                <a:spcPct val="100000"/>
              </a:lnSpc>
              <a:spcBef>
                <a:spcPts val="10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</a:tabLst>
            </a:pPr>
            <a:r>
              <a:rPr sz="3000" u="heavy" spc="-7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000" b="1" u="heavy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Старија </a:t>
            </a:r>
            <a:r>
              <a:rPr sz="3000"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популација:</a:t>
            </a:r>
            <a:r>
              <a:rPr sz="3000" b="1" spc="-5" dirty="0">
                <a:latin typeface="Verdana"/>
                <a:cs typeface="Verdana"/>
              </a:rPr>
              <a:t> </a:t>
            </a:r>
            <a:r>
              <a:rPr sz="3000" b="1" dirty="0">
                <a:latin typeface="Verdana"/>
                <a:cs typeface="Verdana"/>
              </a:rPr>
              <a:t>с обзиром  на то да </a:t>
            </a:r>
            <a:r>
              <a:rPr sz="3000" b="1" spc="-5" dirty="0">
                <a:latin typeface="Verdana"/>
                <a:cs typeface="Verdana"/>
              </a:rPr>
              <a:t>ренална </a:t>
            </a:r>
            <a:r>
              <a:rPr sz="3000" b="1" dirty="0">
                <a:latin typeface="Verdana"/>
                <a:cs typeface="Verdana"/>
              </a:rPr>
              <a:t>функција код  старијих пацијената </a:t>
            </a:r>
            <a:r>
              <a:rPr sz="3000" b="1" spc="-5" dirty="0">
                <a:latin typeface="Verdana"/>
                <a:cs typeface="Verdana"/>
              </a:rPr>
              <a:t>може</a:t>
            </a:r>
            <a:r>
              <a:rPr sz="3000" b="1" spc="-114" dirty="0">
                <a:latin typeface="Verdana"/>
                <a:cs typeface="Verdana"/>
              </a:rPr>
              <a:t> </a:t>
            </a:r>
            <a:r>
              <a:rPr sz="3000" b="1" dirty="0">
                <a:latin typeface="Verdana"/>
                <a:cs typeface="Verdana"/>
              </a:rPr>
              <a:t>бити</a:t>
            </a:r>
            <a:endParaRPr sz="3000">
              <a:latin typeface="Verdana"/>
              <a:cs typeface="Verdana"/>
            </a:endParaRPr>
          </a:p>
          <a:p>
            <a:pPr marL="481965" marR="5080">
              <a:lnSpc>
                <a:spcPct val="100000"/>
              </a:lnSpc>
              <a:spcBef>
                <a:spcPts val="5"/>
              </a:spcBef>
            </a:pPr>
            <a:r>
              <a:rPr sz="3000" b="1" spc="-5" dirty="0">
                <a:latin typeface="Verdana"/>
                <a:cs typeface="Verdana"/>
              </a:rPr>
              <a:t>смањена, дозирање метформина  би требало </a:t>
            </a:r>
            <a:r>
              <a:rPr sz="3000" b="1" dirty="0">
                <a:latin typeface="Verdana"/>
                <a:cs typeface="Verdana"/>
              </a:rPr>
              <a:t>прилагођавати</a:t>
            </a:r>
            <a:r>
              <a:rPr sz="3000" b="1" spc="-55" dirty="0">
                <a:latin typeface="Verdana"/>
                <a:cs typeface="Verdana"/>
              </a:rPr>
              <a:t> </a:t>
            </a:r>
            <a:r>
              <a:rPr sz="3000" b="1" dirty="0">
                <a:latin typeface="Verdana"/>
                <a:cs typeface="Verdana"/>
              </a:rPr>
              <a:t>на</a:t>
            </a:r>
            <a:endParaRPr sz="3000">
              <a:latin typeface="Verdana"/>
              <a:cs typeface="Verdana"/>
            </a:endParaRPr>
          </a:p>
          <a:p>
            <a:pPr marL="481965">
              <a:lnSpc>
                <a:spcPct val="100000"/>
              </a:lnSpc>
            </a:pPr>
            <a:r>
              <a:rPr sz="3000" b="1" dirty="0">
                <a:latin typeface="Verdana"/>
                <a:cs typeface="Verdana"/>
              </a:rPr>
              <a:t>основу </a:t>
            </a:r>
            <a:r>
              <a:rPr sz="3000" b="1" spc="-5" dirty="0">
                <a:latin typeface="Verdana"/>
                <a:cs typeface="Verdana"/>
              </a:rPr>
              <a:t>реналне</a:t>
            </a:r>
            <a:r>
              <a:rPr sz="3000" b="1" spc="-10" dirty="0">
                <a:latin typeface="Verdana"/>
                <a:cs typeface="Verdana"/>
              </a:rPr>
              <a:t> </a:t>
            </a:r>
            <a:r>
              <a:rPr sz="3000" b="1" spc="-5" dirty="0">
                <a:latin typeface="Verdana"/>
                <a:cs typeface="Verdana"/>
              </a:rPr>
              <a:t>функције.</a:t>
            </a:r>
            <a:endParaRPr sz="3000">
              <a:latin typeface="Verdana"/>
              <a:cs typeface="Verdana"/>
            </a:endParaRPr>
          </a:p>
          <a:p>
            <a:pPr marL="481965" marR="438784" indent="-469265">
              <a:lnSpc>
                <a:spcPct val="100000"/>
              </a:lnSpc>
              <a:spcBef>
                <a:spcPts val="720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b="1" spc="-5" dirty="0">
                <a:latin typeface="Verdana"/>
                <a:cs typeface="Verdana"/>
              </a:rPr>
              <a:t>Неопходна </a:t>
            </a:r>
            <a:r>
              <a:rPr sz="3000" b="1" dirty="0">
                <a:latin typeface="Verdana"/>
                <a:cs typeface="Verdana"/>
              </a:rPr>
              <a:t>је </a:t>
            </a:r>
            <a:r>
              <a:rPr sz="3000" b="1" spc="-5" dirty="0">
                <a:latin typeface="Verdana"/>
                <a:cs typeface="Verdana"/>
              </a:rPr>
              <a:t>редовна </a:t>
            </a:r>
            <a:r>
              <a:rPr sz="3000" b="1" dirty="0">
                <a:latin typeface="Verdana"/>
                <a:cs typeface="Verdana"/>
              </a:rPr>
              <a:t>процена  </a:t>
            </a:r>
            <a:r>
              <a:rPr sz="3000" b="1" spc="-5" dirty="0">
                <a:latin typeface="Verdana"/>
                <a:cs typeface="Verdana"/>
              </a:rPr>
              <a:t>реналне</a:t>
            </a:r>
            <a:r>
              <a:rPr sz="3000" b="1" spc="-20" dirty="0">
                <a:latin typeface="Verdana"/>
                <a:cs typeface="Verdana"/>
              </a:rPr>
              <a:t> </a:t>
            </a:r>
            <a:r>
              <a:rPr sz="3000" b="1" dirty="0">
                <a:latin typeface="Verdana"/>
                <a:cs typeface="Verdana"/>
              </a:rPr>
              <a:t>функције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48</a:t>
            </a:fld>
            <a:endParaRPr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45477" y="1726437"/>
            <a:ext cx="7536180" cy="43116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u="heavy" spc="-48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900"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Ренална</a:t>
            </a:r>
            <a:r>
              <a:rPr sz="1900" b="1" u="heavy" spc="-1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1900"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функција:</a:t>
            </a:r>
            <a:endParaRPr sz="1900">
              <a:latin typeface="Verdana"/>
              <a:cs typeface="Verdana"/>
            </a:endParaRPr>
          </a:p>
          <a:p>
            <a:pPr marL="481965" marR="299085" algn="just">
              <a:lnSpc>
                <a:spcPct val="80000"/>
              </a:lnSpc>
              <a:spcBef>
                <a:spcPts val="459"/>
              </a:spcBef>
            </a:pPr>
            <a:r>
              <a:rPr sz="1900" b="1" spc="-10" dirty="0">
                <a:latin typeface="Verdana"/>
                <a:cs typeface="Verdana"/>
              </a:rPr>
              <a:t>Пошто </a:t>
            </a:r>
            <a:r>
              <a:rPr sz="1900" b="1" dirty="0">
                <a:latin typeface="Verdana"/>
                <a:cs typeface="Verdana"/>
              </a:rPr>
              <a:t>се </a:t>
            </a:r>
            <a:r>
              <a:rPr sz="1900" b="1" spc="-10" dirty="0">
                <a:latin typeface="Verdana"/>
                <a:cs typeface="Verdana"/>
              </a:rPr>
              <a:t>метформин </a:t>
            </a:r>
            <a:r>
              <a:rPr sz="1900" b="1" spc="-5" dirty="0">
                <a:latin typeface="Verdana"/>
                <a:cs typeface="Verdana"/>
              </a:rPr>
              <a:t>екскретује преко бубрега,  </a:t>
            </a:r>
            <a:r>
              <a:rPr sz="1900" b="1" spc="-10" dirty="0">
                <a:latin typeface="Verdana"/>
                <a:cs typeface="Verdana"/>
              </a:rPr>
              <a:t>треба </a:t>
            </a:r>
            <a:r>
              <a:rPr sz="1900" b="1" spc="-5" dirty="0">
                <a:latin typeface="Verdana"/>
                <a:cs typeface="Verdana"/>
              </a:rPr>
              <a:t>утврдити ниво </a:t>
            </a:r>
            <a:r>
              <a:rPr sz="1900" b="1" spc="-10" dirty="0">
                <a:latin typeface="Verdana"/>
                <a:cs typeface="Verdana"/>
              </a:rPr>
              <a:t>серумског </a:t>
            </a:r>
            <a:r>
              <a:rPr sz="1900" b="1" spc="-5" dirty="0">
                <a:latin typeface="Verdana"/>
                <a:cs typeface="Verdana"/>
              </a:rPr>
              <a:t>креатинина пре  почетка терапије и </a:t>
            </a:r>
            <a:r>
              <a:rPr sz="1900" b="1" spc="-10" dirty="0">
                <a:latin typeface="Verdana"/>
                <a:cs typeface="Verdana"/>
              </a:rPr>
              <a:t>редовно </a:t>
            </a:r>
            <a:r>
              <a:rPr sz="1900" b="1" spc="-5" dirty="0">
                <a:latin typeface="Verdana"/>
                <a:cs typeface="Verdana"/>
              </a:rPr>
              <a:t>након</a:t>
            </a:r>
            <a:r>
              <a:rPr sz="1900" b="1" spc="15" dirty="0">
                <a:latin typeface="Verdana"/>
                <a:cs typeface="Verdana"/>
              </a:rPr>
              <a:t> </a:t>
            </a:r>
            <a:r>
              <a:rPr sz="1900" b="1" spc="-5" dirty="0">
                <a:latin typeface="Verdana"/>
                <a:cs typeface="Verdana"/>
              </a:rPr>
              <a:t>тога:</a:t>
            </a:r>
            <a:endParaRPr sz="1900">
              <a:latin typeface="Verdana"/>
              <a:cs typeface="Verdana"/>
            </a:endParaRPr>
          </a:p>
          <a:p>
            <a:pPr marL="481965" marR="823594" indent="-469265">
              <a:lnSpc>
                <a:spcPct val="80000"/>
              </a:lnSpc>
              <a:spcBef>
                <a:spcPts val="45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900" b="1" spc="-5" dirty="0">
                <a:latin typeface="Verdana"/>
                <a:cs typeface="Verdana"/>
              </a:rPr>
              <a:t>најмање једном </a:t>
            </a:r>
            <a:r>
              <a:rPr sz="1900" b="1" spc="-10" dirty="0">
                <a:latin typeface="Verdana"/>
                <a:cs typeface="Verdana"/>
              </a:rPr>
              <a:t>годишње код </a:t>
            </a:r>
            <a:r>
              <a:rPr sz="1900" b="1" spc="-5" dirty="0">
                <a:latin typeface="Verdana"/>
                <a:cs typeface="Verdana"/>
              </a:rPr>
              <a:t>пацијената </a:t>
            </a:r>
            <a:r>
              <a:rPr sz="1900" b="1" dirty="0">
                <a:latin typeface="Verdana"/>
                <a:cs typeface="Verdana"/>
              </a:rPr>
              <a:t>са  </a:t>
            </a:r>
            <a:r>
              <a:rPr sz="1900" b="1" spc="-10" dirty="0">
                <a:latin typeface="Verdana"/>
                <a:cs typeface="Verdana"/>
              </a:rPr>
              <a:t>нормалном реналном</a:t>
            </a:r>
            <a:r>
              <a:rPr sz="1900" b="1" spc="25" dirty="0">
                <a:latin typeface="Verdana"/>
                <a:cs typeface="Verdana"/>
              </a:rPr>
              <a:t> </a:t>
            </a:r>
            <a:r>
              <a:rPr sz="1900" b="1" spc="-5" dirty="0">
                <a:latin typeface="Verdana"/>
                <a:cs typeface="Verdana"/>
              </a:rPr>
              <a:t>функцијом,</a:t>
            </a:r>
            <a:endParaRPr sz="1900">
              <a:latin typeface="Verdana"/>
              <a:cs typeface="Verdana"/>
            </a:endParaRPr>
          </a:p>
          <a:p>
            <a:pPr marL="481965" indent="-469265">
              <a:lnSpc>
                <a:spcPts val="205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900" b="1" spc="-5" dirty="0">
                <a:latin typeface="Verdana"/>
                <a:cs typeface="Verdana"/>
              </a:rPr>
              <a:t>најмање два до </a:t>
            </a:r>
            <a:r>
              <a:rPr sz="1900" b="1" spc="-10" dirty="0">
                <a:latin typeface="Verdana"/>
                <a:cs typeface="Verdana"/>
              </a:rPr>
              <a:t>четири </a:t>
            </a:r>
            <a:r>
              <a:rPr sz="1900" b="1" spc="-5" dirty="0">
                <a:latin typeface="Verdana"/>
                <a:cs typeface="Verdana"/>
              </a:rPr>
              <a:t>пута </a:t>
            </a:r>
            <a:r>
              <a:rPr sz="1900" b="1" spc="-10" dirty="0">
                <a:latin typeface="Verdana"/>
                <a:cs typeface="Verdana"/>
              </a:rPr>
              <a:t>годишње</a:t>
            </a:r>
            <a:r>
              <a:rPr sz="1900" b="1" spc="20" dirty="0">
                <a:latin typeface="Verdana"/>
                <a:cs typeface="Verdana"/>
              </a:rPr>
              <a:t> </a:t>
            </a:r>
            <a:r>
              <a:rPr sz="1900" b="1" spc="-5" dirty="0">
                <a:latin typeface="Verdana"/>
                <a:cs typeface="Verdana"/>
              </a:rPr>
              <a:t>код</a:t>
            </a:r>
            <a:endParaRPr sz="1900">
              <a:latin typeface="Verdana"/>
              <a:cs typeface="Verdana"/>
            </a:endParaRPr>
          </a:p>
          <a:p>
            <a:pPr marL="481965" marR="319405">
              <a:lnSpc>
                <a:spcPts val="1820"/>
              </a:lnSpc>
              <a:spcBef>
                <a:spcPts val="219"/>
              </a:spcBef>
            </a:pPr>
            <a:r>
              <a:rPr sz="1900" b="1" spc="-5" dirty="0">
                <a:latin typeface="Verdana"/>
                <a:cs typeface="Verdana"/>
              </a:rPr>
              <a:t>пацијената </a:t>
            </a:r>
            <a:r>
              <a:rPr sz="1900" b="1" dirty="0">
                <a:latin typeface="Verdana"/>
                <a:cs typeface="Verdana"/>
              </a:rPr>
              <a:t>са </a:t>
            </a:r>
            <a:r>
              <a:rPr sz="1900" b="1" spc="-10" dirty="0">
                <a:latin typeface="Verdana"/>
                <a:cs typeface="Verdana"/>
              </a:rPr>
              <a:t>нивоом серумског </a:t>
            </a:r>
            <a:r>
              <a:rPr sz="1900" b="1" spc="-5" dirty="0">
                <a:latin typeface="Verdana"/>
                <a:cs typeface="Verdana"/>
              </a:rPr>
              <a:t>креатинина на  </a:t>
            </a:r>
            <a:r>
              <a:rPr sz="1900" b="1" spc="-10" dirty="0">
                <a:latin typeface="Verdana"/>
                <a:cs typeface="Verdana"/>
              </a:rPr>
              <a:t>горњој </a:t>
            </a:r>
            <a:r>
              <a:rPr sz="1900" b="1" spc="-5" dirty="0">
                <a:latin typeface="Verdana"/>
                <a:cs typeface="Verdana"/>
              </a:rPr>
              <a:t>граници </a:t>
            </a:r>
            <a:r>
              <a:rPr sz="1900" b="1" spc="-10" dirty="0">
                <a:latin typeface="Verdana"/>
                <a:cs typeface="Verdana"/>
              </a:rPr>
              <a:t>нормале </a:t>
            </a:r>
            <a:r>
              <a:rPr sz="1900" b="1" spc="-5" dirty="0">
                <a:latin typeface="Verdana"/>
                <a:cs typeface="Verdana"/>
              </a:rPr>
              <a:t>и </a:t>
            </a:r>
            <a:r>
              <a:rPr sz="1900" b="1" spc="-10" dirty="0">
                <a:latin typeface="Verdana"/>
                <a:cs typeface="Verdana"/>
              </a:rPr>
              <a:t>код </a:t>
            </a:r>
            <a:r>
              <a:rPr sz="1900" b="1" spc="-5" dirty="0">
                <a:latin typeface="Verdana"/>
                <a:cs typeface="Verdana"/>
              </a:rPr>
              <a:t>старијих</a:t>
            </a:r>
            <a:r>
              <a:rPr sz="1900" b="1" spc="35" dirty="0">
                <a:latin typeface="Verdana"/>
                <a:cs typeface="Verdana"/>
              </a:rPr>
              <a:t> </a:t>
            </a:r>
            <a:r>
              <a:rPr sz="1900" b="1" spc="-5" dirty="0">
                <a:latin typeface="Verdana"/>
                <a:cs typeface="Verdana"/>
              </a:rPr>
              <a:t>особа.</a:t>
            </a:r>
            <a:endParaRPr sz="19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950">
              <a:latin typeface="Times New Roman"/>
              <a:cs typeface="Times New Roman"/>
            </a:endParaRPr>
          </a:p>
          <a:p>
            <a:pPr marL="481965" indent="-469265">
              <a:lnSpc>
                <a:spcPts val="2055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900" b="1" spc="-5" dirty="0">
                <a:latin typeface="Verdana"/>
                <a:cs typeface="Verdana"/>
              </a:rPr>
              <a:t>Смањена </a:t>
            </a:r>
            <a:r>
              <a:rPr sz="1900" b="1" spc="-10" dirty="0">
                <a:latin typeface="Verdana"/>
                <a:cs typeface="Verdana"/>
              </a:rPr>
              <a:t>ренална </a:t>
            </a:r>
            <a:r>
              <a:rPr sz="1900" b="1" spc="-5" dirty="0">
                <a:latin typeface="Verdana"/>
                <a:cs typeface="Verdana"/>
              </a:rPr>
              <a:t>функција </a:t>
            </a:r>
            <a:r>
              <a:rPr sz="1900" b="1" spc="-10" dirty="0">
                <a:latin typeface="Verdana"/>
                <a:cs typeface="Verdana"/>
              </a:rPr>
              <a:t>код </a:t>
            </a:r>
            <a:r>
              <a:rPr sz="1900" b="1" spc="-5" dirty="0">
                <a:latin typeface="Verdana"/>
                <a:cs typeface="Verdana"/>
              </a:rPr>
              <a:t>старијих особа</a:t>
            </a:r>
            <a:r>
              <a:rPr sz="1900" b="1" spc="80" dirty="0">
                <a:latin typeface="Verdana"/>
                <a:cs typeface="Verdana"/>
              </a:rPr>
              <a:t> </a:t>
            </a:r>
            <a:r>
              <a:rPr sz="1900" b="1" spc="-5" dirty="0">
                <a:latin typeface="Verdana"/>
                <a:cs typeface="Verdana"/>
              </a:rPr>
              <a:t>је</a:t>
            </a:r>
            <a:endParaRPr sz="1900">
              <a:latin typeface="Verdana"/>
              <a:cs typeface="Verdana"/>
            </a:endParaRPr>
          </a:p>
          <a:p>
            <a:pPr marL="481965" marR="443865">
              <a:lnSpc>
                <a:spcPts val="1820"/>
              </a:lnSpc>
              <a:spcBef>
                <a:spcPts val="219"/>
              </a:spcBef>
            </a:pPr>
            <a:r>
              <a:rPr sz="1900" b="1" spc="-5" dirty="0">
                <a:latin typeface="Verdana"/>
                <a:cs typeface="Verdana"/>
              </a:rPr>
              <a:t>честа и асимптоматична. Треба бити </a:t>
            </a:r>
            <a:r>
              <a:rPr sz="1900" b="1" spc="-10" dirty="0">
                <a:latin typeface="Verdana"/>
                <a:cs typeface="Verdana"/>
              </a:rPr>
              <a:t>посебно  </a:t>
            </a:r>
            <a:r>
              <a:rPr sz="1900" b="1" spc="-5" dirty="0">
                <a:latin typeface="Verdana"/>
                <a:cs typeface="Verdana"/>
              </a:rPr>
              <a:t>опрезан у ситуацијама када </a:t>
            </a:r>
            <a:r>
              <a:rPr sz="1900" b="1" spc="-10" dirty="0">
                <a:latin typeface="Verdana"/>
                <a:cs typeface="Verdana"/>
              </a:rPr>
              <a:t>ренална </a:t>
            </a:r>
            <a:r>
              <a:rPr sz="1900" b="1" spc="-5" dirty="0">
                <a:latin typeface="Verdana"/>
                <a:cs typeface="Verdana"/>
              </a:rPr>
              <a:t>функција  постане смањена, на пример када </a:t>
            </a:r>
            <a:r>
              <a:rPr sz="1900" b="1" dirty="0">
                <a:latin typeface="Verdana"/>
                <a:cs typeface="Verdana"/>
              </a:rPr>
              <a:t>се </a:t>
            </a:r>
            <a:r>
              <a:rPr sz="1900" b="1" spc="-5" dirty="0">
                <a:latin typeface="Verdana"/>
                <a:cs typeface="Verdana"/>
              </a:rPr>
              <a:t>почне</a:t>
            </a:r>
            <a:r>
              <a:rPr sz="1900" b="1" spc="25" dirty="0">
                <a:latin typeface="Verdana"/>
                <a:cs typeface="Verdana"/>
              </a:rPr>
              <a:t> </a:t>
            </a:r>
            <a:r>
              <a:rPr sz="1900" b="1" dirty="0">
                <a:latin typeface="Verdana"/>
                <a:cs typeface="Verdana"/>
              </a:rPr>
              <a:t>са</a:t>
            </a:r>
            <a:endParaRPr sz="1900">
              <a:latin typeface="Verdana"/>
              <a:cs typeface="Verdana"/>
            </a:endParaRPr>
          </a:p>
          <a:p>
            <a:pPr marL="481965" marR="85725">
              <a:lnSpc>
                <a:spcPct val="80000"/>
              </a:lnSpc>
              <a:spcBef>
                <a:spcPts val="20"/>
              </a:spcBef>
            </a:pPr>
            <a:r>
              <a:rPr sz="1900" b="1" spc="-5" dirty="0">
                <a:latin typeface="Verdana"/>
                <a:cs typeface="Verdana"/>
              </a:rPr>
              <a:t>антихипертензивном терапијом </a:t>
            </a:r>
            <a:r>
              <a:rPr sz="1900" b="1" spc="-10" dirty="0">
                <a:latin typeface="Verdana"/>
                <a:cs typeface="Verdana"/>
              </a:rPr>
              <a:t>или </a:t>
            </a:r>
            <a:r>
              <a:rPr sz="1900" b="1" spc="-5" dirty="0">
                <a:latin typeface="Verdana"/>
                <a:cs typeface="Verdana"/>
              </a:rPr>
              <a:t>терапијом </a:t>
            </a:r>
            <a:r>
              <a:rPr sz="1900" b="1" dirty="0">
                <a:latin typeface="Verdana"/>
                <a:cs typeface="Verdana"/>
              </a:rPr>
              <a:t>са  </a:t>
            </a:r>
            <a:r>
              <a:rPr sz="1900" b="1" spc="-10" dirty="0">
                <a:latin typeface="Verdana"/>
                <a:cs typeface="Verdana"/>
              </a:rPr>
              <a:t>диуретицима </a:t>
            </a:r>
            <a:r>
              <a:rPr sz="1900" b="1" spc="-5" dirty="0">
                <a:latin typeface="Verdana"/>
                <a:cs typeface="Verdana"/>
              </a:rPr>
              <a:t>и када </a:t>
            </a:r>
            <a:r>
              <a:rPr sz="1900" b="1" dirty="0">
                <a:latin typeface="Verdana"/>
                <a:cs typeface="Verdana"/>
              </a:rPr>
              <a:t>се </a:t>
            </a:r>
            <a:r>
              <a:rPr sz="1900" b="1" spc="-5" dirty="0">
                <a:latin typeface="Verdana"/>
                <a:cs typeface="Verdana"/>
              </a:rPr>
              <a:t>почне </a:t>
            </a:r>
            <a:r>
              <a:rPr sz="1900" b="1" dirty="0">
                <a:latin typeface="Verdana"/>
                <a:cs typeface="Verdana"/>
              </a:rPr>
              <a:t>са </a:t>
            </a:r>
            <a:r>
              <a:rPr sz="1900" b="1" spc="-5" dirty="0">
                <a:latin typeface="Verdana"/>
                <a:cs typeface="Verdana"/>
              </a:rPr>
              <a:t>терапијом</a:t>
            </a:r>
            <a:r>
              <a:rPr sz="1900" b="1" spc="35" dirty="0">
                <a:latin typeface="Verdana"/>
                <a:cs typeface="Verdana"/>
              </a:rPr>
              <a:t> </a:t>
            </a:r>
            <a:r>
              <a:rPr sz="1900" b="1" dirty="0">
                <a:latin typeface="Verdana"/>
                <a:cs typeface="Verdana"/>
              </a:rPr>
              <a:t>са</a:t>
            </a:r>
            <a:endParaRPr sz="1900">
              <a:latin typeface="Verdana"/>
              <a:cs typeface="Verdana"/>
            </a:endParaRPr>
          </a:p>
          <a:p>
            <a:pPr marL="481965">
              <a:lnSpc>
                <a:spcPts val="1825"/>
              </a:lnSpc>
            </a:pPr>
            <a:r>
              <a:rPr sz="1900" b="1" spc="-10" dirty="0">
                <a:latin typeface="Verdana"/>
                <a:cs typeface="Verdana"/>
              </a:rPr>
              <a:t>нестероидним</a:t>
            </a:r>
            <a:r>
              <a:rPr sz="1900" b="1" spc="-25" dirty="0">
                <a:latin typeface="Verdana"/>
                <a:cs typeface="Verdana"/>
              </a:rPr>
              <a:t> </a:t>
            </a:r>
            <a:r>
              <a:rPr sz="1900" b="1" spc="-5" dirty="0">
                <a:latin typeface="Verdana"/>
                <a:cs typeface="Verdana"/>
              </a:rPr>
              <a:t>антиреуматицима.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49</a:t>
            </a:fld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32723" y="6278067"/>
            <a:ext cx="1225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Verdana"/>
                <a:cs typeface="Verdana"/>
              </a:rPr>
              <a:t>5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6900" y="1981200"/>
            <a:ext cx="7950200" cy="3867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30860" marR="123189" indent="-469900">
              <a:lnSpc>
                <a:spcPct val="100000"/>
              </a:lnSpc>
              <a:spcBef>
                <a:spcPts val="100"/>
              </a:spcBef>
              <a:buClr>
                <a:srgbClr val="CC0000"/>
              </a:buClr>
              <a:buFont typeface="Wingdings"/>
              <a:buChar char=""/>
              <a:tabLst>
                <a:tab pos="530860" algn="l"/>
              </a:tabLst>
            </a:pPr>
            <a:r>
              <a:rPr sz="3000" dirty="0">
                <a:latin typeface="Verdana"/>
                <a:cs typeface="Verdana"/>
              </a:rPr>
              <a:t>Функција хипофизе </a:t>
            </a:r>
            <a:r>
              <a:rPr sz="3000" spc="-5" dirty="0">
                <a:latin typeface="Verdana"/>
                <a:cs typeface="Verdana"/>
              </a:rPr>
              <a:t>је изузетно  значајна </a:t>
            </a:r>
            <a:r>
              <a:rPr sz="3000" dirty="0">
                <a:latin typeface="Verdana"/>
                <a:cs typeface="Verdana"/>
              </a:rPr>
              <a:t>у </a:t>
            </a:r>
            <a:r>
              <a:rPr sz="3000" spc="-5" dirty="0">
                <a:latin typeface="Verdana"/>
                <a:cs typeface="Verdana"/>
              </a:rPr>
              <a:t>ендокрним</a:t>
            </a:r>
            <a:r>
              <a:rPr sz="3000" spc="-60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физиолошким  </a:t>
            </a:r>
            <a:r>
              <a:rPr sz="3000" spc="-5" dirty="0">
                <a:latin typeface="Verdana"/>
                <a:cs typeface="Verdana"/>
              </a:rPr>
              <a:t>регулацијама</a:t>
            </a:r>
            <a:endParaRPr sz="30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CC0000"/>
              </a:buClr>
              <a:buFont typeface="Wingdings"/>
              <a:buChar char=""/>
            </a:pPr>
            <a:endParaRPr sz="4350" dirty="0">
              <a:latin typeface="Times New Roman"/>
              <a:cs typeface="Times New Roman"/>
            </a:endParaRPr>
          </a:p>
          <a:p>
            <a:pPr marL="530860" marR="576580" indent="-469900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530860" algn="l"/>
              </a:tabLst>
            </a:pPr>
            <a:r>
              <a:rPr sz="3000" dirty="0">
                <a:latin typeface="Verdana"/>
                <a:cs typeface="Verdana"/>
              </a:rPr>
              <a:t>У </a:t>
            </a:r>
            <a:r>
              <a:rPr sz="3000" spc="-5" dirty="0">
                <a:latin typeface="Verdana"/>
                <a:cs typeface="Verdana"/>
              </a:rPr>
              <a:t>свакодневној клиничкој пракси  </a:t>
            </a:r>
            <a:r>
              <a:rPr sz="3000" dirty="0">
                <a:latin typeface="Verdana"/>
                <a:cs typeface="Verdana"/>
              </a:rPr>
              <a:t>ови хормони се користе </a:t>
            </a:r>
            <a:r>
              <a:rPr sz="3000" spc="-5" dirty="0">
                <a:latin typeface="Verdana"/>
                <a:cs typeface="Verdana"/>
              </a:rPr>
              <a:t>ретко</a:t>
            </a:r>
            <a:r>
              <a:rPr sz="3000" spc="-114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као  лекови, а и </a:t>
            </a:r>
            <a:r>
              <a:rPr sz="3000" spc="-5" dirty="0">
                <a:latin typeface="Verdana"/>
                <a:cs typeface="Verdana"/>
              </a:rPr>
              <a:t>тада само</a:t>
            </a:r>
            <a:r>
              <a:rPr sz="3000" spc="-45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у</a:t>
            </a: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530225" algn="l"/>
                <a:tab pos="7936865" algn="l"/>
              </a:tabLst>
            </a:pPr>
            <a:r>
              <a:rPr sz="3000" u="sng" dirty="0">
                <a:uFill>
                  <a:solidFill>
                    <a:srgbClr val="CC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3000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специјализованим </a:t>
            </a:r>
            <a:r>
              <a:rPr sz="3000" u="sng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установама</a:t>
            </a:r>
            <a:r>
              <a:rPr sz="3000" u="sng" spc="-60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 </a:t>
            </a:r>
            <a:r>
              <a:rPr sz="3000" u="sng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и	</a:t>
            </a:r>
            <a:endParaRPr sz="3000" dirty="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15060" y="5848350"/>
            <a:ext cx="190690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>
                <a:latin typeface="Verdana"/>
                <a:cs typeface="Verdana"/>
              </a:rPr>
              <a:t>центрима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45668" y="1782902"/>
            <a:ext cx="6126480" cy="12137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81330" algn="l"/>
              </a:tabLst>
            </a:pPr>
            <a:r>
              <a:rPr sz="2600" spc="5" dirty="0">
                <a:solidFill>
                  <a:srgbClr val="CC0000"/>
                </a:solidFill>
                <a:latin typeface="Wingdings"/>
                <a:cs typeface="Wingdings"/>
              </a:rPr>
              <a:t></a:t>
            </a:r>
            <a:r>
              <a:rPr sz="2600" spc="5" dirty="0">
                <a:solidFill>
                  <a:srgbClr val="CC0000"/>
                </a:solidFill>
                <a:latin typeface="Times New Roman"/>
                <a:cs typeface="Times New Roman"/>
              </a:rPr>
              <a:t>	</a:t>
            </a:r>
            <a:r>
              <a:rPr sz="2600" u="heavy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b="1" spc="-5" dirty="0" err="1">
                <a:uFill>
                  <a:solidFill>
                    <a:srgbClr val="000000"/>
                  </a:solidFill>
                </a:uFill>
              </a:rPr>
              <a:t>Администрација</a:t>
            </a:r>
            <a:r>
              <a:rPr sz="2600" b="1" spc="-60" dirty="0">
                <a:uFill>
                  <a:solidFill>
                    <a:srgbClr val="000000"/>
                  </a:solidFill>
                </a:uFill>
              </a:rPr>
              <a:t> </a:t>
            </a:r>
            <a:r>
              <a:rPr lang="sr-Cyrl-RS" sz="2600" b="1" spc="-60" dirty="0">
                <a:uFill>
                  <a:solidFill>
                    <a:srgbClr val="000000"/>
                  </a:solidFill>
                </a:uFill>
              </a:rPr>
              <a:t>  </a:t>
            </a:r>
            <a:r>
              <a:rPr sz="2600" b="1" dirty="0" err="1">
                <a:uFill>
                  <a:solidFill>
                    <a:srgbClr val="000000"/>
                  </a:solidFill>
                </a:uFill>
              </a:rPr>
              <a:t>контрастних</a:t>
            </a:r>
            <a:r>
              <a:rPr lang="sr-Cyrl-RS" sz="2600" dirty="0"/>
              <a:t> </a:t>
            </a:r>
            <a:r>
              <a:rPr sz="2600" spc="-6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b="1" spc="-5" dirty="0">
                <a:uFill>
                  <a:solidFill>
                    <a:srgbClr val="000000"/>
                  </a:solidFill>
                </a:uFill>
              </a:rPr>
              <a:t>средстава </a:t>
            </a:r>
            <a:r>
              <a:rPr sz="2600" b="1" dirty="0">
                <a:uFill>
                  <a:solidFill>
                    <a:srgbClr val="000000"/>
                  </a:solidFill>
                </a:uFill>
              </a:rPr>
              <a:t>са</a:t>
            </a:r>
            <a:r>
              <a:rPr sz="2600" b="1" spc="-65" dirty="0">
                <a:uFill>
                  <a:solidFill>
                    <a:srgbClr val="000000"/>
                  </a:solidFill>
                </a:uFill>
              </a:rPr>
              <a:t> </a:t>
            </a:r>
            <a:r>
              <a:rPr sz="2600" b="1" dirty="0">
                <a:uFill>
                  <a:solidFill>
                    <a:srgbClr val="000000"/>
                  </a:solidFill>
                </a:uFill>
              </a:rPr>
              <a:t>јодом:</a:t>
            </a:r>
            <a:endParaRPr sz="2600" dirty="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50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645668" y="3002407"/>
            <a:ext cx="7500620" cy="27698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81965" marR="5080" indent="-469900">
              <a:lnSpc>
                <a:spcPct val="100000"/>
              </a:lnSpc>
              <a:spcBef>
                <a:spcPts val="105"/>
              </a:spcBef>
              <a:tabLst>
                <a:tab pos="481965" algn="l"/>
              </a:tabLst>
            </a:pPr>
            <a:r>
              <a:rPr sz="2000" dirty="0">
                <a:solidFill>
                  <a:srgbClr val="CC0000"/>
                </a:solidFill>
                <a:latin typeface="Wingdings"/>
                <a:cs typeface="Wingdings"/>
              </a:rPr>
              <a:t></a:t>
            </a:r>
            <a:r>
              <a:rPr sz="2000" dirty="0">
                <a:solidFill>
                  <a:srgbClr val="CC0000"/>
                </a:solidFill>
                <a:latin typeface="Times New Roman"/>
                <a:cs typeface="Times New Roman"/>
              </a:rPr>
              <a:t>	</a:t>
            </a:r>
            <a:r>
              <a:rPr sz="2000" b="1" dirty="0">
                <a:latin typeface="Verdana"/>
                <a:cs typeface="Verdana"/>
              </a:rPr>
              <a:t>Како интраваскуларна примена контрастних  </a:t>
            </a:r>
            <a:r>
              <a:rPr sz="2000" b="1" spc="-5" dirty="0">
                <a:latin typeface="Verdana"/>
                <a:cs typeface="Verdana"/>
              </a:rPr>
              <a:t>средстава </a:t>
            </a:r>
            <a:r>
              <a:rPr sz="2000" b="1" dirty="0">
                <a:latin typeface="Verdana"/>
                <a:cs typeface="Verdana"/>
              </a:rPr>
              <a:t>са јодом у радиолишким  </a:t>
            </a:r>
            <a:r>
              <a:rPr sz="2000" b="1" spc="-5" dirty="0">
                <a:latin typeface="Verdana"/>
                <a:cs typeface="Verdana"/>
              </a:rPr>
              <a:t>испитивањима </a:t>
            </a:r>
            <a:r>
              <a:rPr sz="2000" b="1" dirty="0">
                <a:latin typeface="Verdana"/>
                <a:cs typeface="Verdana"/>
              </a:rPr>
              <a:t>може </a:t>
            </a:r>
            <a:r>
              <a:rPr sz="2000" b="1" spc="-5" dirty="0">
                <a:latin typeface="Verdana"/>
                <a:cs typeface="Verdana"/>
              </a:rPr>
              <a:t>довести </a:t>
            </a:r>
            <a:r>
              <a:rPr sz="2000" b="1" spc="-10" dirty="0">
                <a:latin typeface="Verdana"/>
                <a:cs typeface="Verdana"/>
              </a:rPr>
              <a:t>до  </a:t>
            </a:r>
            <a:r>
              <a:rPr sz="2000" b="1" spc="-5" dirty="0">
                <a:latin typeface="Verdana"/>
                <a:cs typeface="Verdana"/>
              </a:rPr>
              <a:t>инсуфицијенције бубрега, </a:t>
            </a:r>
            <a:r>
              <a:rPr sz="2000" b="1" dirty="0">
                <a:latin typeface="Verdana"/>
                <a:cs typeface="Verdana"/>
              </a:rPr>
              <a:t>метформин </a:t>
            </a:r>
            <a:r>
              <a:rPr sz="2000" b="1" spc="-5" dirty="0">
                <a:latin typeface="Verdana"/>
                <a:cs typeface="Verdana"/>
              </a:rPr>
              <a:t>треба  искључити </a:t>
            </a:r>
            <a:r>
              <a:rPr sz="2000" b="1" dirty="0">
                <a:latin typeface="Verdana"/>
                <a:cs typeface="Verdana"/>
              </a:rPr>
              <a:t>из употребе пре </a:t>
            </a:r>
            <a:r>
              <a:rPr sz="2000" b="1" spc="-5" dirty="0">
                <a:latin typeface="Verdana"/>
                <a:cs typeface="Verdana"/>
              </a:rPr>
              <a:t>или током  испитивања </a:t>
            </a:r>
            <a:r>
              <a:rPr sz="2000" b="1" dirty="0">
                <a:latin typeface="Verdana"/>
                <a:cs typeface="Verdana"/>
              </a:rPr>
              <a:t>и не </a:t>
            </a:r>
            <a:r>
              <a:rPr sz="2000" b="1" spc="-5" dirty="0">
                <a:latin typeface="Verdana"/>
                <a:cs typeface="Verdana"/>
              </a:rPr>
              <a:t>треба </a:t>
            </a:r>
            <a:r>
              <a:rPr sz="2000" b="1" dirty="0">
                <a:latin typeface="Verdana"/>
                <a:cs typeface="Verdana"/>
              </a:rPr>
              <a:t>га узимати </a:t>
            </a:r>
            <a:r>
              <a:rPr sz="2000" b="1" spc="-5" dirty="0">
                <a:latin typeface="Verdana"/>
                <a:cs typeface="Verdana"/>
              </a:rPr>
              <a:t>следећих </a:t>
            </a:r>
            <a:r>
              <a:rPr sz="2000" b="1" dirty="0">
                <a:latin typeface="Verdana"/>
                <a:cs typeface="Verdana"/>
              </a:rPr>
              <a:t>48  </a:t>
            </a:r>
            <a:r>
              <a:rPr sz="2000" b="1" spc="-5" dirty="0">
                <a:latin typeface="Verdana"/>
                <a:cs typeface="Verdana"/>
              </a:rPr>
              <a:t>сати, </a:t>
            </a:r>
            <a:r>
              <a:rPr sz="2000" b="1" dirty="0">
                <a:latin typeface="Verdana"/>
                <a:cs typeface="Verdana"/>
              </a:rPr>
              <a:t>а увести га поново у </a:t>
            </a:r>
            <a:r>
              <a:rPr sz="2000" b="1" spc="-5" dirty="0">
                <a:latin typeface="Verdana"/>
                <a:cs typeface="Verdana"/>
              </a:rPr>
              <a:t>терапију тек </a:t>
            </a:r>
            <a:r>
              <a:rPr sz="2000" b="1" dirty="0">
                <a:latin typeface="Verdana"/>
                <a:cs typeface="Verdana"/>
              </a:rPr>
              <a:t>након  </a:t>
            </a:r>
            <a:r>
              <a:rPr sz="2000" b="1" spc="-5" dirty="0">
                <a:latin typeface="Verdana"/>
                <a:cs typeface="Verdana"/>
              </a:rPr>
              <a:t>реевалуације реналне </a:t>
            </a:r>
            <a:r>
              <a:rPr sz="2000" b="1" dirty="0">
                <a:latin typeface="Verdana"/>
                <a:cs typeface="Verdana"/>
              </a:rPr>
              <a:t>функције и утврђивања  </a:t>
            </a:r>
            <a:r>
              <a:rPr sz="2000" b="1" spc="-5" dirty="0">
                <a:latin typeface="Verdana"/>
                <a:cs typeface="Verdana"/>
              </a:rPr>
              <a:t>да је ренална </a:t>
            </a:r>
            <a:r>
              <a:rPr sz="2000" b="1" dirty="0">
                <a:latin typeface="Verdana"/>
                <a:cs typeface="Verdana"/>
              </a:rPr>
              <a:t>функција</a:t>
            </a:r>
            <a:r>
              <a:rPr sz="2000" b="1" spc="-15" dirty="0">
                <a:latin typeface="Verdana"/>
                <a:cs typeface="Verdana"/>
              </a:rPr>
              <a:t> </a:t>
            </a:r>
            <a:r>
              <a:rPr sz="2000" b="1" dirty="0">
                <a:latin typeface="Verdana"/>
                <a:cs typeface="Verdana"/>
              </a:rPr>
              <a:t>нормална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45668" y="1743278"/>
            <a:ext cx="2651125" cy="8136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81330" algn="l"/>
              </a:tabLst>
            </a:pPr>
            <a:r>
              <a:rPr sz="2600" spc="5" dirty="0">
                <a:solidFill>
                  <a:srgbClr val="CC0000"/>
                </a:solidFill>
                <a:latin typeface="Wingdings"/>
                <a:cs typeface="Wingdings"/>
              </a:rPr>
              <a:t></a:t>
            </a:r>
            <a:r>
              <a:rPr sz="2600" spc="5" dirty="0">
                <a:solidFill>
                  <a:srgbClr val="CC0000"/>
                </a:solidFill>
                <a:latin typeface="Times New Roman"/>
                <a:cs typeface="Times New Roman"/>
              </a:rPr>
              <a:t>	</a:t>
            </a:r>
            <a:r>
              <a:rPr sz="2600" u="heavy" spc="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b="1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Операција:</a:t>
            </a:r>
            <a:endParaRPr sz="2600" dirty="0">
              <a:latin typeface="Verdana"/>
              <a:cs typeface="Verdan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51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645668" y="3487292"/>
            <a:ext cx="7829550" cy="2205990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481965" marR="514350" indent="-469900">
              <a:lnSpc>
                <a:spcPts val="2810"/>
              </a:lnSpc>
              <a:spcBef>
                <a:spcPts val="455"/>
              </a:spcBef>
              <a:tabLst>
                <a:tab pos="481965" algn="l"/>
              </a:tabLst>
            </a:pPr>
            <a:r>
              <a:rPr sz="2600" dirty="0">
                <a:solidFill>
                  <a:srgbClr val="CC0000"/>
                </a:solidFill>
                <a:latin typeface="Wingdings"/>
                <a:cs typeface="Wingdings"/>
              </a:rPr>
              <a:t></a:t>
            </a:r>
            <a:r>
              <a:rPr sz="2600" dirty="0">
                <a:solidFill>
                  <a:srgbClr val="CC0000"/>
                </a:solidFill>
                <a:latin typeface="Times New Roman"/>
                <a:cs typeface="Times New Roman"/>
              </a:rPr>
              <a:t>	</a:t>
            </a:r>
            <a:r>
              <a:rPr sz="2600" b="1" dirty="0">
                <a:latin typeface="Verdana"/>
                <a:cs typeface="Verdana"/>
              </a:rPr>
              <a:t>Метформин - хидрохлорид </a:t>
            </a:r>
            <a:r>
              <a:rPr sz="2600" b="1" spc="-5" dirty="0">
                <a:latin typeface="Verdana"/>
                <a:cs typeface="Verdana"/>
              </a:rPr>
              <a:t>треба  искључити </a:t>
            </a:r>
            <a:r>
              <a:rPr sz="2600" b="1" dirty="0">
                <a:latin typeface="Verdana"/>
                <a:cs typeface="Verdana"/>
              </a:rPr>
              <a:t>из </a:t>
            </a:r>
            <a:r>
              <a:rPr sz="2600" b="1" spc="-5" dirty="0">
                <a:latin typeface="Verdana"/>
                <a:cs typeface="Verdana"/>
              </a:rPr>
              <a:t>употребе </a:t>
            </a:r>
            <a:r>
              <a:rPr sz="2600" b="1" dirty="0">
                <a:latin typeface="Verdana"/>
                <a:cs typeface="Verdana"/>
              </a:rPr>
              <a:t>48 </a:t>
            </a:r>
            <a:r>
              <a:rPr sz="2600" b="1" spc="-5" dirty="0">
                <a:latin typeface="Verdana"/>
                <a:cs typeface="Verdana"/>
              </a:rPr>
              <a:t>сати </a:t>
            </a:r>
            <a:r>
              <a:rPr sz="2600" b="1" dirty="0">
                <a:latin typeface="Verdana"/>
                <a:cs typeface="Verdana"/>
              </a:rPr>
              <a:t>пре  операције која</a:t>
            </a:r>
            <a:r>
              <a:rPr sz="2600" b="1" spc="-35" dirty="0">
                <a:latin typeface="Verdana"/>
                <a:cs typeface="Verdana"/>
              </a:rPr>
              <a:t> </a:t>
            </a:r>
            <a:r>
              <a:rPr sz="2600" b="1" dirty="0">
                <a:latin typeface="Verdana"/>
                <a:cs typeface="Verdana"/>
              </a:rPr>
              <a:t>подразумева</a:t>
            </a:r>
            <a:endParaRPr sz="2600">
              <a:latin typeface="Verdana"/>
              <a:cs typeface="Verdana"/>
            </a:endParaRPr>
          </a:p>
          <a:p>
            <a:pPr marL="481965">
              <a:lnSpc>
                <a:spcPts val="2610"/>
              </a:lnSpc>
            </a:pPr>
            <a:r>
              <a:rPr sz="2600" b="1" dirty="0">
                <a:latin typeface="Verdana"/>
                <a:cs typeface="Verdana"/>
              </a:rPr>
              <a:t>употребу опште </a:t>
            </a:r>
            <a:r>
              <a:rPr sz="2600" b="1" spc="-5" dirty="0">
                <a:latin typeface="Verdana"/>
                <a:cs typeface="Verdana"/>
              </a:rPr>
              <a:t>анестезије </a:t>
            </a:r>
            <a:r>
              <a:rPr sz="2600" b="1" dirty="0">
                <a:latin typeface="Verdana"/>
                <a:cs typeface="Verdana"/>
              </a:rPr>
              <a:t>и не</a:t>
            </a:r>
            <a:r>
              <a:rPr sz="2600" b="1" spc="-105" dirty="0">
                <a:latin typeface="Verdana"/>
                <a:cs typeface="Verdana"/>
              </a:rPr>
              <a:t> </a:t>
            </a:r>
            <a:r>
              <a:rPr sz="2600" b="1" spc="-5" dirty="0">
                <a:latin typeface="Verdana"/>
                <a:cs typeface="Verdana"/>
              </a:rPr>
              <a:t>треба</a:t>
            </a:r>
            <a:endParaRPr sz="2600">
              <a:latin typeface="Verdana"/>
              <a:cs typeface="Verdana"/>
            </a:endParaRPr>
          </a:p>
          <a:p>
            <a:pPr marL="481965" marR="188595">
              <a:lnSpc>
                <a:spcPts val="2810"/>
              </a:lnSpc>
              <a:spcBef>
                <a:spcPts val="195"/>
              </a:spcBef>
            </a:pPr>
            <a:r>
              <a:rPr sz="2600" b="1" spc="-5" dirty="0">
                <a:latin typeface="Verdana"/>
                <a:cs typeface="Verdana"/>
              </a:rPr>
              <a:t>га </a:t>
            </a:r>
            <a:r>
              <a:rPr sz="2600" b="1" dirty="0">
                <a:latin typeface="Verdana"/>
                <a:cs typeface="Verdana"/>
              </a:rPr>
              <a:t>поново користити </a:t>
            </a:r>
            <a:r>
              <a:rPr sz="2600" b="1" spc="-5" dirty="0">
                <a:latin typeface="Verdana"/>
                <a:cs typeface="Verdana"/>
              </a:rPr>
              <a:t>док </a:t>
            </a:r>
            <a:r>
              <a:rPr sz="2600" b="1" dirty="0">
                <a:latin typeface="Verdana"/>
                <a:cs typeface="Verdana"/>
              </a:rPr>
              <a:t>не прође</a:t>
            </a:r>
            <a:r>
              <a:rPr sz="2600" b="1" spc="-80" dirty="0">
                <a:latin typeface="Verdana"/>
                <a:cs typeface="Verdana"/>
              </a:rPr>
              <a:t> </a:t>
            </a:r>
            <a:r>
              <a:rPr sz="2600" b="1" spc="-5" dirty="0">
                <a:latin typeface="Verdana"/>
                <a:cs typeface="Verdana"/>
              </a:rPr>
              <a:t>48  сати </a:t>
            </a:r>
            <a:r>
              <a:rPr sz="2600" b="1" dirty="0">
                <a:latin typeface="Verdana"/>
                <a:cs typeface="Verdana"/>
              </a:rPr>
              <a:t>после</a:t>
            </a:r>
            <a:r>
              <a:rPr sz="2600" b="1" spc="-45" dirty="0">
                <a:latin typeface="Verdana"/>
                <a:cs typeface="Verdana"/>
              </a:rPr>
              <a:t> </a:t>
            </a:r>
            <a:r>
              <a:rPr sz="2600" b="1" dirty="0">
                <a:latin typeface="Verdana"/>
                <a:cs typeface="Verdana"/>
              </a:rPr>
              <a:t>операције.</a:t>
            </a:r>
            <a:endParaRPr sz="26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2658" rIns="0" bIns="0" rtlCol="0">
            <a:spAutoFit/>
          </a:bodyPr>
          <a:lstStyle/>
          <a:p>
            <a:pPr marL="358775" marR="5080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Verdana"/>
                <a:cs typeface="Verdana"/>
              </a:rPr>
              <a:t>Интеракције са </a:t>
            </a:r>
            <a:r>
              <a:rPr sz="2800" b="1" spc="-10" dirty="0">
                <a:latin typeface="Verdana"/>
                <a:cs typeface="Verdana"/>
              </a:rPr>
              <a:t>другим лековима </a:t>
            </a:r>
            <a:r>
              <a:rPr sz="2800" b="1" spc="-5" dirty="0">
                <a:latin typeface="Verdana"/>
                <a:cs typeface="Verdana"/>
              </a:rPr>
              <a:t>и  друге врсте</a:t>
            </a:r>
            <a:r>
              <a:rPr sz="2800" b="1" spc="30" dirty="0">
                <a:latin typeface="Verdana"/>
                <a:cs typeface="Verdana"/>
              </a:rPr>
              <a:t> </a:t>
            </a:r>
            <a:r>
              <a:rPr sz="2800" b="1" spc="-5" dirty="0">
                <a:latin typeface="Verdana"/>
                <a:cs typeface="Verdana"/>
              </a:rPr>
              <a:t>интеракција</a:t>
            </a:r>
            <a:endParaRPr sz="2800">
              <a:latin typeface="Verdana"/>
              <a:cs typeface="Verdan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52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645477" y="1743278"/>
            <a:ext cx="7821295" cy="39497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2965"/>
              </a:lnSpc>
              <a:spcBef>
                <a:spcPts val="105"/>
              </a:spcBef>
              <a:tabLst>
                <a:tab pos="481965" algn="l"/>
              </a:tabLst>
            </a:pPr>
            <a:r>
              <a:rPr sz="26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600" b="1" u="heavy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Не препоручује се</a:t>
            </a:r>
            <a:r>
              <a:rPr sz="2600" b="1" u="heavy" spc="-9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2600"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истовремена</a:t>
            </a:r>
            <a:endParaRPr sz="2600">
              <a:latin typeface="Verdana"/>
              <a:cs typeface="Verdana"/>
            </a:endParaRPr>
          </a:p>
          <a:p>
            <a:pPr marL="481965">
              <a:lnSpc>
                <a:spcPts val="2965"/>
              </a:lnSpc>
            </a:pPr>
            <a:r>
              <a:rPr sz="2600" u="heavy" spc="-65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600"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употреба</a:t>
            </a:r>
            <a:r>
              <a:rPr sz="2600" b="1" u="heavy" spc="-4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2600" b="1" u="heavy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са:</a:t>
            </a:r>
            <a:endParaRPr sz="2600">
              <a:latin typeface="Verdana"/>
              <a:cs typeface="Verdana"/>
            </a:endParaRPr>
          </a:p>
          <a:p>
            <a:pPr marL="481965">
              <a:lnSpc>
                <a:spcPct val="100000"/>
              </a:lnSpc>
              <a:spcBef>
                <a:spcPts val="310"/>
              </a:spcBef>
            </a:pPr>
            <a:r>
              <a:rPr sz="2600" b="1" i="1" dirty="0">
                <a:latin typeface="Verdana"/>
                <a:cs typeface="Verdana"/>
              </a:rPr>
              <a:t>Алкохолом:</a:t>
            </a:r>
            <a:endParaRPr sz="2600">
              <a:latin typeface="Verdana"/>
              <a:cs typeface="Verdana"/>
            </a:endParaRPr>
          </a:p>
          <a:p>
            <a:pPr marL="481965" marR="5080" indent="-469265">
              <a:lnSpc>
                <a:spcPct val="90000"/>
              </a:lnSpc>
              <a:spcBef>
                <a:spcPts val="62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600" b="1" dirty="0">
                <a:latin typeface="Verdana"/>
                <a:cs typeface="Verdana"/>
              </a:rPr>
              <a:t>Повећан </a:t>
            </a:r>
            <a:r>
              <a:rPr sz="2600" b="1" spc="-5" dirty="0">
                <a:latin typeface="Verdana"/>
                <a:cs typeface="Verdana"/>
              </a:rPr>
              <a:t>ризик </a:t>
            </a:r>
            <a:r>
              <a:rPr sz="2600" b="1" dirty="0">
                <a:latin typeface="Verdana"/>
                <a:cs typeface="Verdana"/>
              </a:rPr>
              <a:t>од </a:t>
            </a:r>
            <a:r>
              <a:rPr sz="2600" b="1" spc="-5" dirty="0">
                <a:latin typeface="Verdana"/>
                <a:cs typeface="Verdana"/>
              </a:rPr>
              <a:t>лактичке </a:t>
            </a:r>
            <a:r>
              <a:rPr sz="2600" b="1" dirty="0">
                <a:latin typeface="Verdana"/>
                <a:cs typeface="Verdana"/>
              </a:rPr>
              <a:t>ацидозе  код акутне </a:t>
            </a:r>
            <a:r>
              <a:rPr sz="2600" b="1" spc="-5" dirty="0">
                <a:latin typeface="Verdana"/>
                <a:cs typeface="Verdana"/>
              </a:rPr>
              <a:t>интоксикације </a:t>
            </a:r>
            <a:r>
              <a:rPr sz="2600" b="1" dirty="0">
                <a:latin typeface="Verdana"/>
                <a:cs typeface="Verdana"/>
              </a:rPr>
              <a:t>алкохолом,  посебно у </a:t>
            </a:r>
            <a:r>
              <a:rPr sz="2600" b="1" spc="-5" dirty="0">
                <a:latin typeface="Verdana"/>
                <a:cs typeface="Verdana"/>
              </a:rPr>
              <a:t>следећим</a:t>
            </a:r>
            <a:r>
              <a:rPr sz="2600" b="1" spc="-65" dirty="0">
                <a:latin typeface="Verdana"/>
                <a:cs typeface="Verdana"/>
              </a:rPr>
              <a:t> </a:t>
            </a:r>
            <a:r>
              <a:rPr sz="2600" b="1" spc="-5" dirty="0">
                <a:latin typeface="Verdana"/>
                <a:cs typeface="Verdana"/>
              </a:rPr>
              <a:t>случајевима:</a:t>
            </a:r>
            <a:endParaRPr sz="2600">
              <a:latin typeface="Verdana"/>
              <a:cs typeface="Verdana"/>
            </a:endParaRPr>
          </a:p>
          <a:p>
            <a:pPr marL="481965" marR="1447165" indent="-469265">
              <a:lnSpc>
                <a:spcPts val="2810"/>
              </a:lnSpc>
              <a:spcBef>
                <a:spcPts val="66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600" b="1" spc="-5" dirty="0">
                <a:latin typeface="Verdana"/>
                <a:cs typeface="Verdana"/>
              </a:rPr>
              <a:t>гладовање или неухрањеност,  </a:t>
            </a:r>
            <a:r>
              <a:rPr sz="2600" b="1" dirty="0">
                <a:latin typeface="Verdana"/>
                <a:cs typeface="Verdana"/>
              </a:rPr>
              <a:t>хепатичка</a:t>
            </a:r>
            <a:r>
              <a:rPr sz="2600" b="1" spc="-50" dirty="0">
                <a:latin typeface="Verdana"/>
                <a:cs typeface="Verdana"/>
              </a:rPr>
              <a:t> </a:t>
            </a:r>
            <a:r>
              <a:rPr sz="2600" b="1" spc="-5" dirty="0">
                <a:latin typeface="Verdana"/>
                <a:cs typeface="Verdana"/>
              </a:rPr>
              <a:t>инсуфицијенција.</a:t>
            </a:r>
            <a:endParaRPr sz="2600">
              <a:latin typeface="Verdana"/>
              <a:cs typeface="Verdana"/>
            </a:endParaRPr>
          </a:p>
          <a:p>
            <a:pPr marL="481965" marR="547370" indent="-469265">
              <a:lnSpc>
                <a:spcPts val="2810"/>
              </a:lnSpc>
              <a:spcBef>
                <a:spcPts val="62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600" b="1" dirty="0">
                <a:latin typeface="Verdana"/>
                <a:cs typeface="Verdana"/>
              </a:rPr>
              <a:t>Избегавати </a:t>
            </a:r>
            <a:r>
              <a:rPr sz="2600" b="1" spc="-5" dirty="0">
                <a:latin typeface="Verdana"/>
                <a:cs typeface="Verdana"/>
              </a:rPr>
              <a:t>употребу </a:t>
            </a:r>
            <a:r>
              <a:rPr sz="2600" b="1" dirty="0">
                <a:latin typeface="Verdana"/>
                <a:cs typeface="Verdana"/>
              </a:rPr>
              <a:t>алкохола</a:t>
            </a:r>
            <a:r>
              <a:rPr sz="2600" b="1" spc="-80" dirty="0">
                <a:latin typeface="Verdana"/>
                <a:cs typeface="Verdana"/>
              </a:rPr>
              <a:t> </a:t>
            </a:r>
            <a:r>
              <a:rPr sz="2600" b="1" spc="-5" dirty="0">
                <a:latin typeface="Verdana"/>
                <a:cs typeface="Verdana"/>
              </a:rPr>
              <a:t>или  лекова </a:t>
            </a:r>
            <a:r>
              <a:rPr sz="2600" b="1" dirty="0">
                <a:latin typeface="Verdana"/>
                <a:cs typeface="Verdana"/>
              </a:rPr>
              <a:t>који садрже</a:t>
            </a:r>
            <a:r>
              <a:rPr sz="2600" b="1" spc="-50" dirty="0">
                <a:latin typeface="Verdana"/>
                <a:cs typeface="Verdana"/>
              </a:rPr>
              <a:t> </a:t>
            </a:r>
            <a:r>
              <a:rPr sz="2600" b="1" dirty="0">
                <a:latin typeface="Verdana"/>
                <a:cs typeface="Verdana"/>
              </a:rPr>
              <a:t>алкохол.</a:t>
            </a:r>
            <a:endParaRPr sz="26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235188" y="6278067"/>
            <a:ext cx="22097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5" dirty="0">
                <a:latin typeface="Verdana"/>
                <a:cs typeface="Verdana"/>
              </a:rPr>
              <a:t>53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415" y="363728"/>
            <a:ext cx="631698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heavy" spc="-6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Комбинације које </a:t>
            </a:r>
            <a:r>
              <a:rPr b="1" u="heavy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захтевају</a:t>
            </a:r>
            <a:r>
              <a:rPr b="1" u="heavy" spc="-3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пажњу</a:t>
            </a:r>
          </a:p>
          <a:p>
            <a:pPr marL="12700">
              <a:lnSpc>
                <a:spcPct val="100000"/>
              </a:lnSpc>
            </a:pPr>
            <a:r>
              <a:rPr u="heavy" spc="-6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b="1" u="heavy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приликом</a:t>
            </a:r>
            <a:r>
              <a:rPr b="1" u="heavy" spc="-3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употребе: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30860" indent="-469900">
              <a:lnSpc>
                <a:spcPts val="2280"/>
              </a:lnSpc>
              <a:spcBef>
                <a:spcPts val="105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  <a:tab pos="5001260" algn="l"/>
              </a:tabLst>
            </a:pPr>
            <a:r>
              <a:rPr sz="2000" b="1" i="1" spc="-5" dirty="0">
                <a:latin typeface="Verdana"/>
                <a:cs typeface="Verdana"/>
              </a:rPr>
              <a:t>Глукокортикоиди</a:t>
            </a:r>
            <a:r>
              <a:rPr sz="2000" b="1" i="1" spc="40" dirty="0">
                <a:latin typeface="Verdana"/>
                <a:cs typeface="Verdana"/>
              </a:rPr>
              <a:t> </a:t>
            </a:r>
            <a:r>
              <a:rPr sz="2000" b="1" i="1" spc="-5" dirty="0">
                <a:latin typeface="Verdana"/>
                <a:cs typeface="Verdana"/>
              </a:rPr>
              <a:t>(системска	</a:t>
            </a:r>
            <a:r>
              <a:rPr sz="2000" b="1" i="1" dirty="0">
                <a:latin typeface="Verdana"/>
                <a:cs typeface="Verdana"/>
              </a:rPr>
              <a:t>и</a:t>
            </a:r>
            <a:r>
              <a:rPr sz="2000" b="1" i="1" spc="-85" dirty="0">
                <a:latin typeface="Verdana"/>
                <a:cs typeface="Verdana"/>
              </a:rPr>
              <a:t> </a:t>
            </a:r>
            <a:r>
              <a:rPr sz="2000" b="1" i="1" dirty="0">
                <a:latin typeface="Verdana"/>
                <a:cs typeface="Verdana"/>
              </a:rPr>
              <a:t>локална</a:t>
            </a:r>
            <a:endParaRPr sz="2000">
              <a:latin typeface="Verdana"/>
              <a:cs typeface="Verdana"/>
            </a:endParaRPr>
          </a:p>
          <a:p>
            <a:pPr marL="530225" marR="584835">
              <a:lnSpc>
                <a:spcPts val="2160"/>
              </a:lnSpc>
              <a:spcBef>
                <a:spcPts val="155"/>
              </a:spcBef>
            </a:pPr>
            <a:r>
              <a:rPr sz="2000" b="1" i="1" dirty="0">
                <a:latin typeface="Verdana"/>
                <a:cs typeface="Verdana"/>
              </a:rPr>
              <a:t>примена), бета-2-агонисти и </a:t>
            </a:r>
            <a:r>
              <a:rPr sz="2000" b="1" i="1" spc="-5" dirty="0">
                <a:latin typeface="Verdana"/>
                <a:cs typeface="Verdana"/>
              </a:rPr>
              <a:t>диуретици </a:t>
            </a:r>
            <a:r>
              <a:rPr sz="2000" b="1" dirty="0">
                <a:latin typeface="Verdana"/>
                <a:cs typeface="Verdana"/>
              </a:rPr>
              <a:t>имају  </a:t>
            </a:r>
            <a:r>
              <a:rPr sz="2000" b="1" spc="-5" dirty="0">
                <a:latin typeface="Verdana"/>
                <a:cs typeface="Verdana"/>
              </a:rPr>
              <a:t>интринзичку </a:t>
            </a:r>
            <a:r>
              <a:rPr sz="2000" b="1" dirty="0">
                <a:latin typeface="Verdana"/>
                <a:cs typeface="Verdana"/>
              </a:rPr>
              <a:t>хипергликемијску</a:t>
            </a:r>
            <a:r>
              <a:rPr sz="2000" b="1" spc="-80" dirty="0">
                <a:latin typeface="Verdana"/>
                <a:cs typeface="Verdana"/>
              </a:rPr>
              <a:t> </a:t>
            </a:r>
            <a:r>
              <a:rPr sz="2000" b="1" dirty="0">
                <a:latin typeface="Verdana"/>
                <a:cs typeface="Verdana"/>
              </a:rPr>
              <a:t>активност.</a:t>
            </a:r>
            <a:endParaRPr sz="2000">
              <a:latin typeface="Verdana"/>
              <a:cs typeface="Verdana"/>
            </a:endParaRPr>
          </a:p>
          <a:p>
            <a:pPr marL="530225" marR="86360">
              <a:lnSpc>
                <a:spcPct val="90000"/>
              </a:lnSpc>
              <a:spcBef>
                <a:spcPts val="445"/>
              </a:spcBef>
            </a:pPr>
            <a:r>
              <a:rPr sz="2000" b="1" dirty="0">
                <a:latin typeface="Verdana"/>
                <a:cs typeface="Verdana"/>
              </a:rPr>
              <a:t>Пацијент се мора </a:t>
            </a:r>
            <a:r>
              <a:rPr sz="2000" b="1" spc="-5" dirty="0">
                <a:latin typeface="Verdana"/>
                <a:cs typeface="Verdana"/>
              </a:rPr>
              <a:t>информисати </a:t>
            </a:r>
            <a:r>
              <a:rPr sz="2000" b="1" dirty="0">
                <a:latin typeface="Verdana"/>
                <a:cs typeface="Verdana"/>
              </a:rPr>
              <a:t>и потребна </a:t>
            </a:r>
            <a:r>
              <a:rPr sz="2000" b="1" spc="-5" dirty="0">
                <a:latin typeface="Verdana"/>
                <a:cs typeface="Verdana"/>
              </a:rPr>
              <a:t>је  чешћа </a:t>
            </a:r>
            <a:r>
              <a:rPr sz="2000" b="1" dirty="0">
                <a:latin typeface="Verdana"/>
                <a:cs typeface="Verdana"/>
              </a:rPr>
              <a:t>контрола нивоа </a:t>
            </a:r>
            <a:r>
              <a:rPr sz="2000" b="1" spc="-5" dirty="0">
                <a:latin typeface="Verdana"/>
                <a:cs typeface="Verdana"/>
              </a:rPr>
              <a:t>шећера </a:t>
            </a:r>
            <a:r>
              <a:rPr sz="2000" b="1" dirty="0">
                <a:latin typeface="Verdana"/>
                <a:cs typeface="Verdana"/>
              </a:rPr>
              <a:t>у крви, поготово  на </a:t>
            </a:r>
            <a:r>
              <a:rPr sz="2000" b="1" spc="-5" dirty="0">
                <a:latin typeface="Verdana"/>
                <a:cs typeface="Verdana"/>
              </a:rPr>
              <a:t>почетку терапије. </a:t>
            </a:r>
            <a:r>
              <a:rPr sz="2000" b="1" dirty="0">
                <a:latin typeface="Verdana"/>
                <a:cs typeface="Verdana"/>
              </a:rPr>
              <a:t>Уколико је неопходно, дозу  антидијабетика </a:t>
            </a:r>
            <a:r>
              <a:rPr sz="2000" b="1" spc="-5" dirty="0">
                <a:latin typeface="Verdana"/>
                <a:cs typeface="Verdana"/>
              </a:rPr>
              <a:t>треба </a:t>
            </a:r>
            <a:r>
              <a:rPr sz="2000" b="1" dirty="0">
                <a:latin typeface="Verdana"/>
                <a:cs typeface="Verdana"/>
              </a:rPr>
              <a:t>прилагодити </a:t>
            </a:r>
            <a:r>
              <a:rPr sz="2000" b="1" spc="-5" dirty="0">
                <a:latin typeface="Verdana"/>
                <a:cs typeface="Verdana"/>
              </a:rPr>
              <a:t>током  терапије </a:t>
            </a:r>
            <a:r>
              <a:rPr sz="2000" b="1" dirty="0">
                <a:latin typeface="Verdana"/>
                <a:cs typeface="Verdana"/>
              </a:rPr>
              <a:t>са осталим </a:t>
            </a:r>
            <a:r>
              <a:rPr sz="2000" b="1" spc="-5" dirty="0">
                <a:latin typeface="Verdana"/>
                <a:cs typeface="Verdana"/>
              </a:rPr>
              <a:t>лековима </a:t>
            </a:r>
            <a:r>
              <a:rPr sz="2000" b="1" dirty="0">
                <a:latin typeface="Verdana"/>
                <a:cs typeface="Verdana"/>
              </a:rPr>
              <a:t>и после престанка  употребе.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>
              <a:latin typeface="Times New Roman"/>
              <a:cs typeface="Times New Roman"/>
            </a:endParaRPr>
          </a:p>
          <a:p>
            <a:pPr marL="530860" indent="-469900">
              <a:lnSpc>
                <a:spcPts val="2280"/>
              </a:lnSpc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000" b="1" i="1" dirty="0">
                <a:latin typeface="Verdana"/>
                <a:cs typeface="Verdana"/>
              </a:rPr>
              <a:t>АЦЕ-инхибитори </a:t>
            </a:r>
            <a:r>
              <a:rPr sz="2000" b="1" dirty="0">
                <a:latin typeface="Verdana"/>
                <a:cs typeface="Verdana"/>
              </a:rPr>
              <a:t>могу </a:t>
            </a:r>
            <a:r>
              <a:rPr sz="2000" b="1" spc="-5" dirty="0">
                <a:latin typeface="Verdana"/>
                <a:cs typeface="Verdana"/>
              </a:rPr>
              <a:t>да </a:t>
            </a:r>
            <a:r>
              <a:rPr sz="2000" b="1" dirty="0">
                <a:latin typeface="Verdana"/>
                <a:cs typeface="Verdana"/>
              </a:rPr>
              <a:t>смање ниво </a:t>
            </a:r>
            <a:r>
              <a:rPr sz="2000" b="1" spc="-5" dirty="0">
                <a:latin typeface="Verdana"/>
                <a:cs typeface="Verdana"/>
              </a:rPr>
              <a:t>шећера</a:t>
            </a:r>
            <a:r>
              <a:rPr sz="2000" b="1" spc="-105" dirty="0">
                <a:latin typeface="Verdana"/>
                <a:cs typeface="Verdana"/>
              </a:rPr>
              <a:t> </a:t>
            </a:r>
            <a:r>
              <a:rPr sz="2000" b="1" dirty="0">
                <a:latin typeface="Verdana"/>
                <a:cs typeface="Verdana"/>
              </a:rPr>
              <a:t>у</a:t>
            </a:r>
            <a:endParaRPr sz="2000">
              <a:latin typeface="Verdana"/>
              <a:cs typeface="Verdana"/>
            </a:endParaRPr>
          </a:p>
          <a:p>
            <a:pPr marL="530860">
              <a:lnSpc>
                <a:spcPts val="2280"/>
              </a:lnSpc>
            </a:pPr>
            <a:r>
              <a:rPr sz="2000" b="1" dirty="0">
                <a:latin typeface="Verdana"/>
                <a:cs typeface="Verdana"/>
              </a:rPr>
              <a:t>крви.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530860">
              <a:lnSpc>
                <a:spcPts val="2280"/>
              </a:lnSpc>
            </a:pPr>
            <a:r>
              <a:rPr sz="2000" b="1" dirty="0">
                <a:latin typeface="Verdana"/>
                <a:cs typeface="Verdana"/>
              </a:rPr>
              <a:t>Уколико </a:t>
            </a:r>
            <a:r>
              <a:rPr sz="2000" b="1" spc="-5" dirty="0">
                <a:latin typeface="Verdana"/>
                <a:cs typeface="Verdana"/>
              </a:rPr>
              <a:t>је </a:t>
            </a:r>
            <a:r>
              <a:rPr sz="2000" b="1" dirty="0">
                <a:latin typeface="Verdana"/>
                <a:cs typeface="Verdana"/>
              </a:rPr>
              <a:t>неопходно, </a:t>
            </a:r>
            <a:r>
              <a:rPr sz="2000" b="1" spc="-5" dirty="0">
                <a:latin typeface="Verdana"/>
                <a:cs typeface="Verdana"/>
              </a:rPr>
              <a:t>дозу</a:t>
            </a:r>
            <a:r>
              <a:rPr sz="2000" b="1" spc="-70" dirty="0">
                <a:latin typeface="Verdana"/>
                <a:cs typeface="Verdana"/>
              </a:rPr>
              <a:t> </a:t>
            </a:r>
            <a:r>
              <a:rPr sz="2000" b="1" dirty="0">
                <a:latin typeface="Verdana"/>
                <a:cs typeface="Verdana"/>
              </a:rPr>
              <a:t>антидијабетика</a:t>
            </a:r>
            <a:endParaRPr sz="2000">
              <a:latin typeface="Verdana"/>
              <a:cs typeface="Verdana"/>
            </a:endParaRPr>
          </a:p>
          <a:p>
            <a:pPr marL="12700">
              <a:lnSpc>
                <a:spcPts val="2280"/>
              </a:lnSpc>
              <a:tabLst>
                <a:tab pos="530225" algn="l"/>
                <a:tab pos="7936865" algn="l"/>
              </a:tabLst>
            </a:pPr>
            <a:r>
              <a:rPr sz="2000" u="sng" dirty="0">
                <a:uFill>
                  <a:solidFill>
                    <a:srgbClr val="CC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000" b="1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треба </a:t>
            </a:r>
            <a:r>
              <a:rPr sz="2000" b="1" u="sng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прилагодити током </a:t>
            </a:r>
            <a:r>
              <a:rPr sz="2000" b="1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терапије </a:t>
            </a:r>
            <a:r>
              <a:rPr sz="2000" b="1" u="sng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са</a:t>
            </a:r>
            <a:r>
              <a:rPr sz="2000" b="1" u="sng" spc="-6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 </a:t>
            </a:r>
            <a:r>
              <a:rPr sz="2000" b="1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другим	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15060" y="6173215"/>
            <a:ext cx="658368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latin typeface="Verdana"/>
                <a:cs typeface="Verdana"/>
              </a:rPr>
              <a:t>леком </a:t>
            </a:r>
            <a:r>
              <a:rPr sz="2000" b="1" dirty="0">
                <a:latin typeface="Verdana"/>
                <a:cs typeface="Verdana"/>
              </a:rPr>
              <a:t>и после престанка употребе </a:t>
            </a:r>
            <a:r>
              <a:rPr sz="2000" b="1" spc="-5" dirty="0">
                <a:latin typeface="Verdana"/>
                <a:cs typeface="Verdana"/>
              </a:rPr>
              <a:t>тог</a:t>
            </a:r>
            <a:r>
              <a:rPr sz="2000" b="1" spc="-70" dirty="0">
                <a:latin typeface="Verdana"/>
                <a:cs typeface="Verdana"/>
              </a:rPr>
              <a:t> </a:t>
            </a:r>
            <a:r>
              <a:rPr sz="2000" b="1" dirty="0">
                <a:latin typeface="Verdana"/>
                <a:cs typeface="Verdana"/>
              </a:rPr>
              <a:t>лека.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3592" y="878789"/>
            <a:ext cx="5242560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b="1" dirty="0">
                <a:latin typeface="Verdana"/>
                <a:cs typeface="Verdana"/>
              </a:rPr>
              <a:t>Нежељена</a:t>
            </a:r>
            <a:r>
              <a:rPr sz="3800" b="1" spc="-120" dirty="0">
                <a:latin typeface="Verdana"/>
                <a:cs typeface="Verdana"/>
              </a:rPr>
              <a:t> </a:t>
            </a:r>
            <a:r>
              <a:rPr sz="3800" b="1" dirty="0">
                <a:latin typeface="Verdana"/>
                <a:cs typeface="Verdana"/>
              </a:rPr>
              <a:t>дејства</a:t>
            </a:r>
            <a:endParaRPr sz="38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54</a:t>
            </a:fld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0960">
              <a:lnSpc>
                <a:spcPct val="100000"/>
              </a:lnSpc>
              <a:spcBef>
                <a:spcPts val="95"/>
              </a:spcBef>
            </a:pPr>
            <a:r>
              <a:rPr u="heavy" spc="-48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Метаболички поремећаји и поремећаји</a:t>
            </a:r>
            <a:r>
              <a:rPr b="1" u="heavy" spc="1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исхране:</a:t>
            </a:r>
          </a:p>
          <a:p>
            <a:pPr marL="530860" marR="475615" indent="-469900">
              <a:lnSpc>
                <a:spcPct val="80000"/>
              </a:lnSpc>
              <a:spcBef>
                <a:spcPts val="459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i="1" spc="-5" dirty="0">
                <a:latin typeface="Verdana"/>
                <a:cs typeface="Verdana"/>
              </a:rPr>
              <a:t>веома </a:t>
            </a:r>
            <a:r>
              <a:rPr i="1" spc="-10" dirty="0">
                <a:latin typeface="Verdana"/>
                <a:cs typeface="Verdana"/>
              </a:rPr>
              <a:t>ретки: </a:t>
            </a:r>
            <a:r>
              <a:rPr spc="-10" dirty="0"/>
              <a:t>Смањена ресорпција </a:t>
            </a:r>
            <a:r>
              <a:rPr spc="-5" dirty="0"/>
              <a:t>витамина </a:t>
            </a:r>
            <a:r>
              <a:rPr spc="5" dirty="0"/>
              <a:t>Б</a:t>
            </a:r>
            <a:r>
              <a:rPr sz="1875" spc="7" baseline="-20000" dirty="0"/>
              <a:t>12 </a:t>
            </a:r>
            <a:r>
              <a:rPr sz="1900" spc="-10" dirty="0"/>
              <a:t>са  смањеним нивоом </a:t>
            </a:r>
            <a:r>
              <a:rPr sz="1900" spc="-5" dirty="0"/>
              <a:t>у </a:t>
            </a:r>
            <a:r>
              <a:rPr sz="1900" spc="-10" dirty="0"/>
              <a:t>серуму током дуготрајне</a:t>
            </a:r>
            <a:r>
              <a:rPr sz="1900" spc="145" dirty="0"/>
              <a:t> </a:t>
            </a:r>
            <a:r>
              <a:rPr sz="1900" spc="-5" dirty="0"/>
              <a:t>употребе</a:t>
            </a:r>
            <a:endParaRPr sz="1900">
              <a:latin typeface="Verdana"/>
              <a:cs typeface="Verdana"/>
            </a:endParaRPr>
          </a:p>
          <a:p>
            <a:pPr marL="530860" marR="66675">
              <a:lnSpc>
                <a:spcPct val="80000"/>
              </a:lnSpc>
            </a:pPr>
            <a:r>
              <a:rPr spc="-5" dirty="0"/>
              <a:t>метформина. </a:t>
            </a:r>
            <a:r>
              <a:rPr spc="-10" dirty="0"/>
              <a:t>Ову етиологију треба </a:t>
            </a:r>
            <a:r>
              <a:rPr spc="-5" dirty="0"/>
              <a:t>узети у обзир уколико  </a:t>
            </a:r>
            <a:r>
              <a:rPr spc="-10" dirty="0"/>
              <a:t>пацијент </a:t>
            </a:r>
            <a:r>
              <a:rPr spc="-5" dirty="0"/>
              <a:t>добије </a:t>
            </a:r>
            <a:r>
              <a:rPr spc="-10" dirty="0"/>
              <a:t>мегалобластну</a:t>
            </a:r>
            <a:r>
              <a:rPr spc="30" dirty="0"/>
              <a:t> </a:t>
            </a:r>
            <a:r>
              <a:rPr spc="-5" dirty="0"/>
              <a:t>анемију.</a:t>
            </a:r>
          </a:p>
          <a:p>
            <a:pPr marL="530860" indent="-469900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i="1" spc="-5" dirty="0">
                <a:latin typeface="Verdana"/>
                <a:cs typeface="Verdana"/>
              </a:rPr>
              <a:t>веома </a:t>
            </a:r>
            <a:r>
              <a:rPr i="1" spc="-10" dirty="0">
                <a:latin typeface="Verdana"/>
                <a:cs typeface="Verdana"/>
              </a:rPr>
              <a:t>ретки: </a:t>
            </a:r>
            <a:r>
              <a:rPr spc="-10" dirty="0"/>
              <a:t>Лактичка</a:t>
            </a:r>
            <a:r>
              <a:rPr spc="15" dirty="0"/>
              <a:t> </a:t>
            </a:r>
            <a:r>
              <a:rPr spc="-5" dirty="0"/>
              <a:t>ацидоза</a:t>
            </a:r>
          </a:p>
          <a:p>
            <a:pPr marL="60960">
              <a:lnSpc>
                <a:spcPct val="100000"/>
              </a:lnSpc>
            </a:pPr>
            <a:r>
              <a:rPr u="heavy" spc="-48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b="1" u="heavy" spc="-1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Поремећаји нервног</a:t>
            </a:r>
            <a:r>
              <a:rPr b="1" u="heavy" spc="1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система:</a:t>
            </a:r>
          </a:p>
          <a:p>
            <a:pPr marL="530860" indent="-469900">
              <a:lnSpc>
                <a:spcPct val="100000"/>
              </a:lnSpc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b="1" spc="-5" dirty="0">
                <a:solidFill>
                  <a:srgbClr val="CC0000"/>
                </a:solidFill>
                <a:latin typeface="Verdana"/>
                <a:cs typeface="Verdana"/>
              </a:rPr>
              <a:t>Чести</a:t>
            </a:r>
            <a:r>
              <a:rPr spc="-5" dirty="0"/>
              <a:t>: </a:t>
            </a:r>
            <a:r>
              <a:rPr spc="-10" dirty="0"/>
              <a:t>Поремећај </a:t>
            </a:r>
            <a:r>
              <a:rPr spc="-5" dirty="0"/>
              <a:t>чула</a:t>
            </a:r>
            <a:r>
              <a:rPr spc="5" dirty="0"/>
              <a:t> </a:t>
            </a:r>
            <a:r>
              <a:rPr spc="-5" dirty="0"/>
              <a:t>укуса</a:t>
            </a:r>
          </a:p>
          <a:p>
            <a:pPr marL="60960">
              <a:lnSpc>
                <a:spcPct val="100000"/>
              </a:lnSpc>
            </a:pPr>
            <a:r>
              <a:rPr u="heavy" spc="-48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Гастроинтестинални</a:t>
            </a:r>
            <a:r>
              <a:rPr b="1" u="heavy" spc="-5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поремећаји</a:t>
            </a:r>
            <a:r>
              <a:rPr u="heavy" spc="-5" dirty="0">
                <a:uFill>
                  <a:solidFill>
                    <a:srgbClr val="000000"/>
                  </a:solidFill>
                </a:uFill>
              </a:rPr>
              <a:t>:</a:t>
            </a:r>
          </a:p>
          <a:p>
            <a:pPr marL="530860" marR="360680" indent="-469900">
              <a:lnSpc>
                <a:spcPct val="80100"/>
              </a:lnSpc>
              <a:spcBef>
                <a:spcPts val="455"/>
              </a:spcBef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b="1" i="1" spc="-10" dirty="0">
                <a:solidFill>
                  <a:srgbClr val="CC0000"/>
                </a:solidFill>
                <a:latin typeface="Verdana"/>
                <a:cs typeface="Verdana"/>
              </a:rPr>
              <a:t>веома </a:t>
            </a:r>
            <a:r>
              <a:rPr b="1" i="1" spc="-5" dirty="0">
                <a:solidFill>
                  <a:srgbClr val="CC0000"/>
                </a:solidFill>
                <a:latin typeface="Verdana"/>
                <a:cs typeface="Verdana"/>
              </a:rPr>
              <a:t>чести</a:t>
            </a:r>
            <a:r>
              <a:rPr i="1" spc="-5" dirty="0">
                <a:latin typeface="Verdana"/>
                <a:cs typeface="Verdana"/>
              </a:rPr>
              <a:t>: </a:t>
            </a:r>
            <a:r>
              <a:rPr spc="-10" dirty="0"/>
              <a:t>Гастроинтестинални поремећаји </a:t>
            </a:r>
            <a:r>
              <a:rPr spc="-5" dirty="0"/>
              <a:t>као </a:t>
            </a:r>
            <a:r>
              <a:rPr spc="-10" dirty="0"/>
              <a:t>што  </a:t>
            </a:r>
            <a:r>
              <a:rPr spc="-5" dirty="0"/>
              <a:t>су мучнина, повраћање, </a:t>
            </a:r>
            <a:r>
              <a:rPr spc="-10" dirty="0"/>
              <a:t>дијареја, </a:t>
            </a:r>
            <a:r>
              <a:rPr spc="-5" dirty="0"/>
              <a:t>абдоминални </a:t>
            </a:r>
            <a:r>
              <a:rPr spc="-10" dirty="0"/>
              <a:t>бол </a:t>
            </a:r>
            <a:r>
              <a:rPr spc="-5" dirty="0"/>
              <a:t>и  </a:t>
            </a:r>
            <a:r>
              <a:rPr spc="-10" dirty="0"/>
              <a:t>губитак</a:t>
            </a:r>
            <a:r>
              <a:rPr spc="-15" dirty="0"/>
              <a:t> </a:t>
            </a:r>
            <a:r>
              <a:rPr spc="-5" dirty="0"/>
              <a:t>апетита.</a:t>
            </a:r>
          </a:p>
          <a:p>
            <a:pPr marL="530860" marR="1087120" indent="-469900">
              <a:lnSpc>
                <a:spcPct val="80000"/>
              </a:lnSpc>
              <a:spcBef>
                <a:spcPts val="455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pc="-10" dirty="0"/>
              <a:t>Ова нежељена дејства </a:t>
            </a:r>
            <a:r>
              <a:rPr spc="-5" dirty="0"/>
              <a:t>се </a:t>
            </a:r>
            <a:r>
              <a:rPr spc="-10" dirty="0"/>
              <a:t>јављају најчешће током  </a:t>
            </a:r>
            <a:r>
              <a:rPr spc="-5" dirty="0"/>
              <a:t>почетка </a:t>
            </a:r>
            <a:r>
              <a:rPr spc="-10" dirty="0"/>
              <a:t>терапије </a:t>
            </a:r>
            <a:r>
              <a:rPr spc="-5" dirty="0"/>
              <a:t>и </a:t>
            </a:r>
            <a:r>
              <a:rPr spc="-10" dirty="0"/>
              <a:t>пролазе спонтано </a:t>
            </a:r>
            <a:r>
              <a:rPr spc="-5" dirty="0"/>
              <a:t>у</a:t>
            </a:r>
            <a:r>
              <a:rPr spc="25" dirty="0"/>
              <a:t> </a:t>
            </a:r>
            <a:r>
              <a:rPr spc="-5" dirty="0"/>
              <a:t>већини</a:t>
            </a:r>
          </a:p>
          <a:p>
            <a:pPr marL="530860" marR="340995">
              <a:lnSpc>
                <a:spcPct val="80000"/>
              </a:lnSpc>
            </a:pPr>
            <a:r>
              <a:rPr spc="-5" dirty="0"/>
              <a:t>случајева. Да би их </a:t>
            </a:r>
            <a:r>
              <a:rPr spc="-10" dirty="0"/>
              <a:t>избегли, препоручује </a:t>
            </a:r>
            <a:r>
              <a:rPr spc="-5" dirty="0"/>
              <a:t>се узимање 2  до 3 дневне дозе </a:t>
            </a:r>
            <a:r>
              <a:rPr spc="-10" dirty="0"/>
              <a:t>метформина током или после</a:t>
            </a:r>
            <a:r>
              <a:rPr spc="50" dirty="0"/>
              <a:t> </a:t>
            </a:r>
            <a:r>
              <a:rPr spc="-5" dirty="0"/>
              <a:t>оброка.</a:t>
            </a:r>
          </a:p>
          <a:p>
            <a:pPr marL="530860">
              <a:lnSpc>
                <a:spcPts val="1600"/>
              </a:lnSpc>
            </a:pPr>
            <a:r>
              <a:rPr spc="-10" dirty="0"/>
              <a:t>Споро повећавање </a:t>
            </a:r>
            <a:r>
              <a:rPr spc="-5" dirty="0"/>
              <a:t>дозе може такође</a:t>
            </a:r>
            <a:r>
              <a:rPr spc="20" dirty="0"/>
              <a:t> </a:t>
            </a:r>
            <a:r>
              <a:rPr spc="-10" dirty="0"/>
              <a:t>побољшати</a:t>
            </a:r>
          </a:p>
          <a:p>
            <a:pPr marL="12700">
              <a:lnSpc>
                <a:spcPts val="2050"/>
              </a:lnSpc>
              <a:tabLst>
                <a:tab pos="530225" algn="l"/>
                <a:tab pos="7936865" algn="l"/>
              </a:tabLst>
            </a:pPr>
            <a:r>
              <a:rPr strike="sngStrike" spc="-5" dirty="0">
                <a:latin typeface="Times New Roman"/>
                <a:cs typeface="Times New Roman"/>
              </a:rPr>
              <a:t> 	</a:t>
            </a:r>
            <a:r>
              <a:rPr strike="sngStrike" spc="-10" dirty="0"/>
              <a:t>гастроинтестиналну</a:t>
            </a:r>
            <a:r>
              <a:rPr strike="sngStrike" spc="30" dirty="0"/>
              <a:t> </a:t>
            </a:r>
            <a:r>
              <a:rPr strike="sngStrike" spc="-10" dirty="0"/>
              <a:t>подношљивост.	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878789"/>
            <a:ext cx="5242560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b="1" dirty="0">
                <a:latin typeface="Verdana"/>
                <a:cs typeface="Verdana"/>
              </a:rPr>
              <a:t>Нежељена</a:t>
            </a:r>
            <a:r>
              <a:rPr sz="3800" b="1" spc="-120" dirty="0">
                <a:latin typeface="Verdana"/>
                <a:cs typeface="Verdana"/>
              </a:rPr>
              <a:t> </a:t>
            </a:r>
            <a:r>
              <a:rPr sz="3800" b="1" dirty="0">
                <a:latin typeface="Verdana"/>
                <a:cs typeface="Verdana"/>
              </a:rPr>
              <a:t>дејства</a:t>
            </a:r>
            <a:endParaRPr sz="3800">
              <a:latin typeface="Verdana"/>
              <a:cs typeface="Verdan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55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645477" y="1719680"/>
            <a:ext cx="7818755" cy="4380230"/>
          </a:xfrm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5"/>
              </a:spcBef>
            </a:pPr>
            <a:r>
              <a:rPr sz="2100" u="heavy" spc="-5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100"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Хепатобилијарни</a:t>
            </a:r>
            <a:r>
              <a:rPr sz="2100" b="1" u="heavy" spc="-3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2100"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поремећаји:</a:t>
            </a:r>
            <a:endParaRPr sz="2100">
              <a:latin typeface="Verdana"/>
              <a:cs typeface="Verdana"/>
            </a:endParaRPr>
          </a:p>
          <a:p>
            <a:pPr marL="481965" marR="5080" indent="-469265" algn="just">
              <a:lnSpc>
                <a:spcPts val="2270"/>
              </a:lnSpc>
              <a:spcBef>
                <a:spcPts val="540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2100" i="1" spc="-5" dirty="0">
                <a:latin typeface="Verdana"/>
                <a:cs typeface="Verdana"/>
              </a:rPr>
              <a:t>Изоловани случајеви: </a:t>
            </a:r>
            <a:r>
              <a:rPr sz="2100" spc="-5" dirty="0">
                <a:latin typeface="Verdana"/>
                <a:cs typeface="Verdana"/>
              </a:rPr>
              <a:t>Поремећаји тестова функције  јетре или </a:t>
            </a:r>
            <a:r>
              <a:rPr sz="2100" dirty="0">
                <a:latin typeface="Verdana"/>
                <a:cs typeface="Verdana"/>
              </a:rPr>
              <a:t>хепатитис који </a:t>
            </a:r>
            <a:r>
              <a:rPr sz="2100" spc="-5" dirty="0">
                <a:latin typeface="Verdana"/>
                <a:cs typeface="Verdana"/>
              </a:rPr>
              <a:t>пролази након искључења  метформина из</a:t>
            </a:r>
            <a:r>
              <a:rPr sz="2100" spc="-1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употребе.</a:t>
            </a:r>
            <a:endParaRPr sz="21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2100" u="heavy" spc="-5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100"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Поремећаји </a:t>
            </a:r>
            <a:r>
              <a:rPr sz="2100" b="1" u="heavy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коже и поткожног</a:t>
            </a:r>
            <a:r>
              <a:rPr sz="2100" b="1" u="heavy" spc="-4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2100"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ткива</a:t>
            </a:r>
            <a:r>
              <a:rPr sz="2100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:</a:t>
            </a:r>
            <a:endParaRPr sz="2100">
              <a:latin typeface="Verdana"/>
              <a:cs typeface="Verdana"/>
            </a:endParaRPr>
          </a:p>
          <a:p>
            <a:pPr marL="481965" marR="695960" indent="-469265">
              <a:lnSpc>
                <a:spcPts val="2270"/>
              </a:lnSpc>
              <a:spcBef>
                <a:spcPts val="53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i="1" spc="-5" dirty="0">
                <a:latin typeface="Verdana"/>
                <a:cs typeface="Verdana"/>
              </a:rPr>
              <a:t>веома ретки: </a:t>
            </a:r>
            <a:r>
              <a:rPr sz="2100" spc="-5" dirty="0">
                <a:latin typeface="Verdana"/>
                <a:cs typeface="Verdana"/>
              </a:rPr>
              <a:t>Реакције </a:t>
            </a:r>
            <a:r>
              <a:rPr sz="2100" dirty="0">
                <a:latin typeface="Verdana"/>
                <a:cs typeface="Verdana"/>
              </a:rPr>
              <a:t>коже као што </a:t>
            </a:r>
            <a:r>
              <a:rPr sz="2100" spc="-5" dirty="0">
                <a:latin typeface="Verdana"/>
                <a:cs typeface="Verdana"/>
              </a:rPr>
              <a:t>је еритем,  </a:t>
            </a:r>
            <a:r>
              <a:rPr sz="2100" spc="-10" dirty="0">
                <a:latin typeface="Verdana"/>
                <a:cs typeface="Verdana"/>
              </a:rPr>
              <a:t>свраб,</a:t>
            </a:r>
            <a:r>
              <a:rPr sz="210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уртикарија</a:t>
            </a:r>
            <a:endParaRPr sz="2100">
              <a:latin typeface="Verdana"/>
              <a:cs typeface="Verdana"/>
            </a:endParaRPr>
          </a:p>
          <a:p>
            <a:pPr marL="481965" marR="386080" indent="-469265">
              <a:lnSpc>
                <a:spcPts val="2270"/>
              </a:lnSpc>
              <a:spcBef>
                <a:spcPts val="50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dirty="0">
                <a:latin typeface="Verdana"/>
                <a:cs typeface="Verdana"/>
              </a:rPr>
              <a:t>У </a:t>
            </a:r>
            <a:r>
              <a:rPr sz="2100" spc="-5" dirty="0">
                <a:latin typeface="Verdana"/>
                <a:cs typeface="Verdana"/>
              </a:rPr>
              <a:t>објављеним подацима </a:t>
            </a:r>
            <a:r>
              <a:rPr sz="2100" dirty="0">
                <a:latin typeface="Verdana"/>
                <a:cs typeface="Verdana"/>
              </a:rPr>
              <a:t>и подацима </a:t>
            </a:r>
            <a:r>
              <a:rPr sz="2100" spc="-5" dirty="0">
                <a:latin typeface="Verdana"/>
                <a:cs typeface="Verdana"/>
              </a:rPr>
              <a:t>након </a:t>
            </a:r>
            <a:r>
              <a:rPr sz="2100" dirty="0">
                <a:latin typeface="Verdana"/>
                <a:cs typeface="Verdana"/>
              </a:rPr>
              <a:t>што </a:t>
            </a:r>
            <a:r>
              <a:rPr sz="2100" spc="-5" dirty="0">
                <a:latin typeface="Verdana"/>
                <a:cs typeface="Verdana"/>
              </a:rPr>
              <a:t>је  </a:t>
            </a:r>
            <a:r>
              <a:rPr sz="2100" dirty="0">
                <a:latin typeface="Verdana"/>
                <a:cs typeface="Verdana"/>
              </a:rPr>
              <a:t>лек пуштен у </a:t>
            </a:r>
            <a:r>
              <a:rPr sz="2100" spc="-5" dirty="0">
                <a:latin typeface="Verdana"/>
                <a:cs typeface="Verdana"/>
              </a:rPr>
              <a:t>употребу </a:t>
            </a:r>
            <a:r>
              <a:rPr sz="2100" dirty="0">
                <a:latin typeface="Verdana"/>
                <a:cs typeface="Verdana"/>
              </a:rPr>
              <a:t>и у</a:t>
            </a:r>
            <a:r>
              <a:rPr sz="2100" spc="-9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контролисаним</a:t>
            </a:r>
            <a:endParaRPr sz="2100">
              <a:latin typeface="Verdana"/>
              <a:cs typeface="Verdana"/>
            </a:endParaRPr>
          </a:p>
          <a:p>
            <a:pPr marL="481965">
              <a:lnSpc>
                <a:spcPts val="2110"/>
              </a:lnSpc>
            </a:pPr>
            <a:r>
              <a:rPr sz="2100" spc="-5" dirty="0">
                <a:latin typeface="Verdana"/>
                <a:cs typeface="Verdana"/>
              </a:rPr>
              <a:t>клиничким студијама са</a:t>
            </a:r>
            <a:r>
              <a:rPr sz="2100" spc="-3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ограниченом</a:t>
            </a:r>
            <a:endParaRPr sz="2100">
              <a:latin typeface="Verdana"/>
              <a:cs typeface="Verdana"/>
            </a:endParaRPr>
          </a:p>
          <a:p>
            <a:pPr marL="481965" marR="16510">
              <a:lnSpc>
                <a:spcPts val="2270"/>
              </a:lnSpc>
              <a:spcBef>
                <a:spcPts val="160"/>
              </a:spcBef>
            </a:pPr>
            <a:r>
              <a:rPr sz="2100" spc="-5" dirty="0">
                <a:latin typeface="Verdana"/>
                <a:cs typeface="Verdana"/>
              </a:rPr>
              <a:t>педијатријском </a:t>
            </a:r>
            <a:r>
              <a:rPr sz="2100" dirty="0">
                <a:latin typeface="Verdana"/>
                <a:cs typeface="Verdana"/>
              </a:rPr>
              <a:t>популацијом </a:t>
            </a:r>
            <a:r>
              <a:rPr sz="2100" spc="-5" dirty="0">
                <a:latin typeface="Verdana"/>
                <a:cs typeface="Verdana"/>
              </a:rPr>
              <a:t>старости </a:t>
            </a:r>
            <a:r>
              <a:rPr sz="2100" dirty="0">
                <a:latin typeface="Verdana"/>
                <a:cs typeface="Verdana"/>
              </a:rPr>
              <a:t>од 10 до 16  </a:t>
            </a:r>
            <a:r>
              <a:rPr sz="2100" spc="-5" dirty="0">
                <a:latin typeface="Verdana"/>
                <a:cs typeface="Verdana"/>
              </a:rPr>
              <a:t>година </a:t>
            </a:r>
            <a:r>
              <a:rPr sz="2100" dirty="0">
                <a:latin typeface="Verdana"/>
                <a:cs typeface="Verdana"/>
              </a:rPr>
              <a:t>која </a:t>
            </a:r>
            <a:r>
              <a:rPr sz="2100" spc="-5" dirty="0">
                <a:latin typeface="Verdana"/>
                <a:cs typeface="Verdana"/>
              </a:rPr>
              <a:t>је примала терапију током једне године  нежељена дејства су </a:t>
            </a:r>
            <a:r>
              <a:rPr sz="2100" spc="-10" dirty="0">
                <a:latin typeface="Verdana"/>
                <a:cs typeface="Verdana"/>
              </a:rPr>
              <a:t>била </a:t>
            </a:r>
            <a:r>
              <a:rPr sz="2100" spc="-5" dirty="0">
                <a:latin typeface="Verdana"/>
                <a:cs typeface="Verdana"/>
              </a:rPr>
              <a:t>слична по природи </a:t>
            </a:r>
            <a:r>
              <a:rPr sz="2100" dirty="0">
                <a:latin typeface="Verdana"/>
                <a:cs typeface="Verdana"/>
              </a:rPr>
              <a:t>и  </a:t>
            </a:r>
            <a:r>
              <a:rPr sz="2100" spc="-5" dirty="0">
                <a:latin typeface="Verdana"/>
                <a:cs typeface="Verdana"/>
              </a:rPr>
              <a:t>тежини </a:t>
            </a:r>
            <a:r>
              <a:rPr sz="2100" dirty="0">
                <a:latin typeface="Verdana"/>
                <a:cs typeface="Verdana"/>
              </a:rPr>
              <a:t>као и она код</a:t>
            </a:r>
            <a:r>
              <a:rPr sz="2100" spc="-5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одраслих.</a:t>
            </a:r>
            <a:endParaRPr sz="21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878789"/>
            <a:ext cx="3061335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spc="-5" dirty="0"/>
              <a:t>Глимепи</a:t>
            </a:r>
            <a:r>
              <a:rPr sz="3800" spc="5" dirty="0"/>
              <a:t>р</a:t>
            </a:r>
            <a:r>
              <a:rPr sz="3800" spc="-5" dirty="0"/>
              <a:t>ид</a:t>
            </a:r>
            <a:endParaRPr sz="380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56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645668" y="1752041"/>
            <a:ext cx="7372984" cy="43478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1965" indent="-469265">
              <a:lnSpc>
                <a:spcPts val="2395"/>
              </a:lnSpc>
              <a:spcBef>
                <a:spcPts val="10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је хипогликемијска супстанца </a:t>
            </a:r>
            <a:r>
              <a:rPr sz="2100" dirty="0">
                <a:latin typeface="Verdana"/>
                <a:cs typeface="Verdana"/>
              </a:rPr>
              <a:t>која </a:t>
            </a:r>
            <a:r>
              <a:rPr sz="2100" spc="-5" dirty="0">
                <a:latin typeface="Verdana"/>
                <a:cs typeface="Verdana"/>
              </a:rPr>
              <a:t>је</a:t>
            </a:r>
            <a:r>
              <a:rPr sz="2100" spc="-45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орално</a:t>
            </a:r>
            <a:endParaRPr sz="2100">
              <a:latin typeface="Verdana"/>
              <a:cs typeface="Verdana"/>
            </a:endParaRPr>
          </a:p>
          <a:p>
            <a:pPr marL="481965">
              <a:lnSpc>
                <a:spcPts val="2395"/>
              </a:lnSpc>
            </a:pPr>
            <a:r>
              <a:rPr sz="2100" dirty="0">
                <a:latin typeface="Verdana"/>
                <a:cs typeface="Verdana"/>
              </a:rPr>
              <a:t>активна и </a:t>
            </a:r>
            <a:r>
              <a:rPr sz="2100" spc="-5" dirty="0">
                <a:latin typeface="Verdana"/>
                <a:cs typeface="Verdana"/>
              </a:rPr>
              <a:t>припада </a:t>
            </a:r>
            <a:r>
              <a:rPr sz="2100" b="1" spc="-5" dirty="0">
                <a:latin typeface="Verdana"/>
                <a:cs typeface="Verdana"/>
              </a:rPr>
              <a:t>групи</a:t>
            </a:r>
            <a:r>
              <a:rPr sz="2100" b="1" spc="-70" dirty="0">
                <a:latin typeface="Verdana"/>
                <a:cs typeface="Verdana"/>
              </a:rPr>
              <a:t> </a:t>
            </a:r>
            <a:r>
              <a:rPr sz="2100" b="1" spc="-5" dirty="0">
                <a:latin typeface="Verdana"/>
                <a:cs typeface="Verdana"/>
              </a:rPr>
              <a:t>сулфонилуреја.</a:t>
            </a:r>
            <a:endParaRPr sz="2100">
              <a:latin typeface="Verdana"/>
              <a:cs typeface="Verdana"/>
            </a:endParaRPr>
          </a:p>
          <a:p>
            <a:pPr marL="481965" marR="730885" indent="-469265">
              <a:lnSpc>
                <a:spcPts val="2270"/>
              </a:lnSpc>
              <a:spcBef>
                <a:spcPts val="53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Може се </a:t>
            </a:r>
            <a:r>
              <a:rPr sz="2100" dirty="0">
                <a:latin typeface="Verdana"/>
                <a:cs typeface="Verdana"/>
              </a:rPr>
              <a:t>користити код </a:t>
            </a:r>
            <a:r>
              <a:rPr sz="2100" spc="-5" dirty="0">
                <a:latin typeface="Verdana"/>
                <a:cs typeface="Verdana"/>
              </a:rPr>
              <a:t>инсулин-независног  диабетес</a:t>
            </a:r>
            <a:r>
              <a:rPr sz="2100" spc="-2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меллитус-а.</a:t>
            </a:r>
            <a:endParaRPr sz="2100">
              <a:latin typeface="Verdana"/>
              <a:cs typeface="Verdana"/>
            </a:endParaRPr>
          </a:p>
          <a:p>
            <a:pPr marL="481965" marR="60960" indent="-469265">
              <a:lnSpc>
                <a:spcPct val="90000"/>
              </a:lnSpc>
              <a:spcBef>
                <a:spcPts val="47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Глимепирид </a:t>
            </a:r>
            <a:r>
              <a:rPr sz="2100" dirty="0">
                <a:latin typeface="Verdana"/>
                <a:cs typeface="Verdana"/>
              </a:rPr>
              <a:t>делује </a:t>
            </a:r>
            <a:r>
              <a:rPr sz="2100" spc="-5" dirty="0">
                <a:latin typeface="Verdana"/>
                <a:cs typeface="Verdana"/>
              </a:rPr>
              <a:t>првенствено тако </a:t>
            </a:r>
            <a:r>
              <a:rPr sz="2100" dirty="0">
                <a:latin typeface="Verdana"/>
                <a:cs typeface="Verdana"/>
              </a:rPr>
              <a:t>што  </a:t>
            </a:r>
            <a:r>
              <a:rPr sz="2100" spc="-5" dirty="0">
                <a:latin typeface="Verdana"/>
                <a:cs typeface="Verdana"/>
              </a:rPr>
              <a:t>стимулише ослобађање инсулина из бета </a:t>
            </a:r>
            <a:r>
              <a:rPr sz="2100" dirty="0">
                <a:latin typeface="Verdana"/>
                <a:cs typeface="Verdana"/>
              </a:rPr>
              <a:t>ћелија  </a:t>
            </a:r>
            <a:r>
              <a:rPr sz="2100" spc="-5" dirty="0">
                <a:latin typeface="Verdana"/>
                <a:cs typeface="Verdana"/>
              </a:rPr>
              <a:t>панкреаса.</a:t>
            </a:r>
            <a:endParaRPr sz="2100">
              <a:latin typeface="Verdana"/>
              <a:cs typeface="Verdana"/>
            </a:endParaRPr>
          </a:p>
          <a:p>
            <a:pPr marL="481965" marR="5080" indent="-469265">
              <a:lnSpc>
                <a:spcPts val="2270"/>
              </a:lnSpc>
              <a:spcBef>
                <a:spcPts val="53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Слично другим сулфонил </a:t>
            </a:r>
            <a:r>
              <a:rPr sz="2100" dirty="0">
                <a:latin typeface="Verdana"/>
                <a:cs typeface="Verdana"/>
              </a:rPr>
              <a:t>урејама, ово </a:t>
            </a:r>
            <a:r>
              <a:rPr sz="2100" spc="-5" dirty="0">
                <a:latin typeface="Verdana"/>
                <a:cs typeface="Verdana"/>
              </a:rPr>
              <a:t>дејство се  базира </a:t>
            </a:r>
            <a:r>
              <a:rPr sz="2100" spc="5" dirty="0">
                <a:latin typeface="Verdana"/>
                <a:cs typeface="Verdana"/>
              </a:rPr>
              <a:t>на </a:t>
            </a:r>
            <a:r>
              <a:rPr sz="2100" spc="-5" dirty="0">
                <a:latin typeface="Verdana"/>
                <a:cs typeface="Verdana"/>
              </a:rPr>
              <a:t>појачаном одговору </a:t>
            </a:r>
            <a:r>
              <a:rPr sz="2100" dirty="0">
                <a:latin typeface="Verdana"/>
                <a:cs typeface="Verdana"/>
              </a:rPr>
              <a:t>од </a:t>
            </a:r>
            <a:r>
              <a:rPr sz="2100" spc="-5" dirty="0">
                <a:latin typeface="Verdana"/>
                <a:cs typeface="Verdana"/>
              </a:rPr>
              <a:t>стране</a:t>
            </a:r>
            <a:r>
              <a:rPr sz="2100" spc="-40" dirty="0">
                <a:latin typeface="Verdana"/>
                <a:cs typeface="Verdana"/>
              </a:rPr>
              <a:t> </a:t>
            </a:r>
            <a:r>
              <a:rPr sz="2100" spc="-10" dirty="0">
                <a:latin typeface="Verdana"/>
                <a:cs typeface="Verdana"/>
              </a:rPr>
              <a:t>бета</a:t>
            </a:r>
            <a:endParaRPr sz="2100">
              <a:latin typeface="Verdana"/>
              <a:cs typeface="Verdana"/>
            </a:endParaRPr>
          </a:p>
          <a:p>
            <a:pPr marL="481965">
              <a:lnSpc>
                <a:spcPts val="2110"/>
              </a:lnSpc>
            </a:pPr>
            <a:r>
              <a:rPr sz="2100" dirty="0">
                <a:latin typeface="Verdana"/>
                <a:cs typeface="Verdana"/>
              </a:rPr>
              <a:t>ћелија </a:t>
            </a:r>
            <a:r>
              <a:rPr sz="2100" spc="-5" dirty="0">
                <a:latin typeface="Verdana"/>
                <a:cs typeface="Verdana"/>
              </a:rPr>
              <a:t>панкреаса на физиолошку</a:t>
            </a:r>
            <a:r>
              <a:rPr sz="2100" spc="-5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стимулацију</a:t>
            </a:r>
            <a:endParaRPr sz="2100">
              <a:latin typeface="Verdana"/>
              <a:cs typeface="Verdana"/>
            </a:endParaRPr>
          </a:p>
          <a:p>
            <a:pPr marL="481965">
              <a:lnSpc>
                <a:spcPts val="2395"/>
              </a:lnSpc>
            </a:pPr>
            <a:r>
              <a:rPr sz="2100" spc="-5" dirty="0">
                <a:latin typeface="Verdana"/>
                <a:cs typeface="Verdana"/>
              </a:rPr>
              <a:t>глукозом.</a:t>
            </a:r>
            <a:endParaRPr sz="2100">
              <a:latin typeface="Verdana"/>
              <a:cs typeface="Verdana"/>
            </a:endParaRPr>
          </a:p>
          <a:p>
            <a:pPr marL="481965" indent="-469265">
              <a:lnSpc>
                <a:spcPts val="2395"/>
              </a:lnSpc>
              <a:spcBef>
                <a:spcPts val="254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Изгледа </a:t>
            </a:r>
            <a:r>
              <a:rPr sz="2100" dirty="0">
                <a:latin typeface="Verdana"/>
                <a:cs typeface="Verdana"/>
              </a:rPr>
              <a:t>да </a:t>
            </a:r>
            <a:r>
              <a:rPr sz="2100" spc="-5" dirty="0">
                <a:latin typeface="Verdana"/>
                <a:cs typeface="Verdana"/>
              </a:rPr>
              <a:t>глимепирид има </a:t>
            </a:r>
            <a:r>
              <a:rPr sz="2100" dirty="0">
                <a:latin typeface="Verdana"/>
                <a:cs typeface="Verdana"/>
              </a:rPr>
              <a:t>и</a:t>
            </a:r>
            <a:r>
              <a:rPr sz="2100" spc="-3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изражено</a:t>
            </a:r>
            <a:endParaRPr sz="2100">
              <a:latin typeface="Verdana"/>
              <a:cs typeface="Verdana"/>
            </a:endParaRPr>
          </a:p>
          <a:p>
            <a:pPr marL="481965">
              <a:lnSpc>
                <a:spcPts val="2270"/>
              </a:lnSpc>
            </a:pPr>
            <a:r>
              <a:rPr sz="2100" spc="-5" dirty="0">
                <a:latin typeface="Verdana"/>
                <a:cs typeface="Verdana"/>
              </a:rPr>
              <a:t>екстрапанкреасно дејство; </a:t>
            </a:r>
            <a:r>
              <a:rPr sz="2100" dirty="0">
                <a:latin typeface="Verdana"/>
                <a:cs typeface="Verdana"/>
              </a:rPr>
              <a:t>ово </a:t>
            </a:r>
            <a:r>
              <a:rPr sz="2100" spc="-5" dirty="0">
                <a:latin typeface="Verdana"/>
                <a:cs typeface="Verdana"/>
              </a:rPr>
              <a:t>је </a:t>
            </a:r>
            <a:r>
              <a:rPr sz="2100" dirty="0">
                <a:latin typeface="Verdana"/>
                <a:cs typeface="Verdana"/>
              </a:rPr>
              <a:t>утврђено и</a:t>
            </a:r>
            <a:r>
              <a:rPr sz="2100" spc="-50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за</a:t>
            </a:r>
            <a:endParaRPr sz="2100">
              <a:latin typeface="Verdana"/>
              <a:cs typeface="Verdana"/>
            </a:endParaRPr>
          </a:p>
          <a:p>
            <a:pPr marL="481965">
              <a:lnSpc>
                <a:spcPts val="2395"/>
              </a:lnSpc>
            </a:pPr>
            <a:r>
              <a:rPr sz="2100" dirty="0">
                <a:latin typeface="Verdana"/>
                <a:cs typeface="Verdana"/>
              </a:rPr>
              <a:t>друге сулфонил</a:t>
            </a:r>
            <a:r>
              <a:rPr sz="2100" spc="-5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уреје.</a:t>
            </a:r>
            <a:endParaRPr sz="21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878789"/>
            <a:ext cx="6568440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b="1" dirty="0">
                <a:latin typeface="Verdana"/>
                <a:cs typeface="Verdana"/>
              </a:rPr>
              <a:t>Терапијске</a:t>
            </a:r>
            <a:r>
              <a:rPr sz="3800" b="1" spc="-10" dirty="0">
                <a:latin typeface="Verdana"/>
                <a:cs typeface="Verdana"/>
              </a:rPr>
              <a:t> </a:t>
            </a:r>
            <a:r>
              <a:rPr sz="3800" b="1" spc="-5" dirty="0">
                <a:latin typeface="Verdana"/>
                <a:cs typeface="Verdana"/>
              </a:rPr>
              <a:t>индикације</a:t>
            </a:r>
            <a:endParaRPr sz="3800">
              <a:latin typeface="Verdana"/>
              <a:cs typeface="Verdan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57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645668" y="2331846"/>
            <a:ext cx="7821930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1965" marR="868680" indent="-469900">
              <a:lnSpc>
                <a:spcPct val="100000"/>
              </a:lnSpc>
              <a:spcBef>
                <a:spcPts val="100"/>
              </a:spcBef>
              <a:tabLst>
                <a:tab pos="1652270" algn="l"/>
              </a:tabLst>
            </a:pPr>
            <a:r>
              <a:rPr sz="3000" dirty="0">
                <a:solidFill>
                  <a:srgbClr val="CC0000"/>
                </a:solidFill>
                <a:latin typeface="Wingdings"/>
                <a:cs typeface="Wingdings"/>
              </a:rPr>
              <a:t></a:t>
            </a:r>
            <a:r>
              <a:rPr sz="3000" dirty="0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Verdana"/>
                <a:cs typeface="Verdana"/>
              </a:rPr>
              <a:t>индикован за дијабетес мелитус  типа	II када дијета,</a:t>
            </a:r>
            <a:r>
              <a:rPr sz="3000" spc="-35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физичке</a:t>
            </a:r>
            <a:endParaRPr sz="3000">
              <a:latin typeface="Verdana"/>
              <a:cs typeface="Verdana"/>
            </a:endParaRPr>
          </a:p>
          <a:p>
            <a:pPr marL="481965" marR="5080">
              <a:lnSpc>
                <a:spcPct val="100000"/>
              </a:lnSpc>
            </a:pPr>
            <a:r>
              <a:rPr sz="3000" spc="-5" dirty="0">
                <a:latin typeface="Verdana"/>
                <a:cs typeface="Verdana"/>
              </a:rPr>
              <a:t>активности </a:t>
            </a:r>
            <a:r>
              <a:rPr sz="3000" dirty="0">
                <a:latin typeface="Verdana"/>
                <a:cs typeface="Verdana"/>
              </a:rPr>
              <a:t>и </a:t>
            </a:r>
            <a:r>
              <a:rPr sz="3000" spc="-5" dirty="0">
                <a:latin typeface="Verdana"/>
                <a:cs typeface="Verdana"/>
              </a:rPr>
              <a:t>смањење телесне масе  нису</a:t>
            </a:r>
            <a:r>
              <a:rPr sz="3000" spc="-10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довољни.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235188" y="6278067"/>
            <a:ext cx="22097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5" dirty="0">
                <a:latin typeface="Verdana"/>
                <a:cs typeface="Verdana"/>
              </a:rPr>
              <a:t>58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9453" rIns="0" bIns="0" rtlCol="0">
            <a:spAutoFit/>
          </a:bodyPr>
          <a:lstStyle/>
          <a:p>
            <a:pPr marL="358775" marR="508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Следећи фактори </a:t>
            </a:r>
            <a:r>
              <a:rPr spc="-10" dirty="0"/>
              <a:t>појачавају </a:t>
            </a:r>
            <a:r>
              <a:rPr spc="-5" dirty="0"/>
              <a:t>ризик од  хипогликемије: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530860" marR="1293495" indent="-469900">
              <a:lnSpc>
                <a:spcPts val="1830"/>
              </a:lnSpc>
              <a:spcBef>
                <a:spcPts val="530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pc="-5" dirty="0"/>
              <a:t>одсуство воље </a:t>
            </a:r>
            <a:r>
              <a:rPr spc="-10" dirty="0"/>
              <a:t>или </a:t>
            </a:r>
            <a:r>
              <a:rPr spc="-5" dirty="0"/>
              <a:t>(што је </a:t>
            </a:r>
            <a:r>
              <a:rPr spc="-10" dirty="0"/>
              <a:t>чешће </a:t>
            </a:r>
            <a:r>
              <a:rPr spc="-5" dirty="0"/>
              <a:t>код </a:t>
            </a:r>
            <a:r>
              <a:rPr spc="-10" dirty="0"/>
              <a:t>старијих  пацијената) способности пацијента </a:t>
            </a:r>
            <a:r>
              <a:rPr spc="-5" dirty="0"/>
              <a:t>да</a:t>
            </a:r>
            <a:r>
              <a:rPr spc="75" dirty="0"/>
              <a:t> </a:t>
            </a:r>
            <a:r>
              <a:rPr spc="-10" dirty="0"/>
              <a:t>сарађује,</a:t>
            </a:r>
          </a:p>
          <a:p>
            <a:pPr marL="530860" marR="234950" indent="-469900">
              <a:lnSpc>
                <a:spcPct val="80000"/>
              </a:lnSpc>
              <a:spcBef>
                <a:spcPts val="470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pc="-10" dirty="0"/>
              <a:t>потхрањеност, нередовно </a:t>
            </a:r>
            <a:r>
              <a:rPr spc="-5" dirty="0"/>
              <a:t>узимање оброка, </a:t>
            </a:r>
            <a:r>
              <a:rPr spc="-10" dirty="0"/>
              <a:t>пропуштање  </a:t>
            </a:r>
            <a:r>
              <a:rPr spc="-5" dirty="0"/>
              <a:t>оброка </a:t>
            </a:r>
            <a:r>
              <a:rPr spc="-10" dirty="0"/>
              <a:t>или</a:t>
            </a:r>
            <a:r>
              <a:rPr spc="-25" dirty="0"/>
              <a:t> </a:t>
            </a:r>
            <a:r>
              <a:rPr spc="-5" dirty="0"/>
              <a:t>гладовање,</a:t>
            </a:r>
          </a:p>
          <a:p>
            <a:pPr marL="530860" indent="-469900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pc="-10" dirty="0"/>
              <a:t>промењене </a:t>
            </a:r>
            <a:r>
              <a:rPr spc="-5" dirty="0"/>
              <a:t>навике у</a:t>
            </a:r>
            <a:r>
              <a:rPr spc="40" dirty="0"/>
              <a:t> </a:t>
            </a:r>
            <a:r>
              <a:rPr spc="-5" dirty="0"/>
              <a:t>исхрани,</a:t>
            </a:r>
          </a:p>
          <a:p>
            <a:pPr marL="530860" marR="228600" indent="-469900">
              <a:lnSpc>
                <a:spcPts val="1830"/>
              </a:lnSpc>
              <a:spcBef>
                <a:spcPts val="434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pc="-5" dirty="0"/>
              <a:t>одсуство </a:t>
            </a:r>
            <a:r>
              <a:rPr spc="-10" dirty="0"/>
              <a:t>равнотеже између </a:t>
            </a:r>
            <a:r>
              <a:rPr spc="-5" dirty="0"/>
              <a:t>физичке активности и уноса  </a:t>
            </a:r>
            <a:r>
              <a:rPr spc="-10" dirty="0"/>
              <a:t>угљених</a:t>
            </a:r>
            <a:r>
              <a:rPr spc="5" dirty="0"/>
              <a:t> </a:t>
            </a:r>
            <a:r>
              <a:rPr spc="-5" dirty="0"/>
              <a:t>хидрата,</a:t>
            </a:r>
          </a:p>
          <a:p>
            <a:pPr marL="530860" marR="1442085" indent="-469900">
              <a:lnSpc>
                <a:spcPts val="1820"/>
              </a:lnSpc>
              <a:spcBef>
                <a:spcPts val="455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pc="-5" dirty="0"/>
              <a:t>узимање </a:t>
            </a:r>
            <a:r>
              <a:rPr b="1" spc="-5" dirty="0">
                <a:latin typeface="Verdana"/>
                <a:cs typeface="Verdana"/>
              </a:rPr>
              <a:t>алкохола</a:t>
            </a:r>
            <a:r>
              <a:rPr spc="-5" dirty="0"/>
              <a:t>, </a:t>
            </a:r>
            <a:r>
              <a:rPr spc="-10" dirty="0"/>
              <a:t>посебно </a:t>
            </a:r>
            <a:r>
              <a:rPr spc="-5" dirty="0"/>
              <a:t>у </a:t>
            </a:r>
            <a:r>
              <a:rPr spc="-10" dirty="0"/>
              <a:t>комбинацији са  </a:t>
            </a:r>
            <a:r>
              <a:rPr spc="-5" dirty="0"/>
              <a:t>пропуштеним</a:t>
            </a:r>
            <a:r>
              <a:rPr spc="15" dirty="0"/>
              <a:t> </a:t>
            </a:r>
            <a:r>
              <a:rPr spc="-5" dirty="0"/>
              <a:t>оброцима,</a:t>
            </a:r>
          </a:p>
          <a:p>
            <a:pPr marL="530860" indent="-469900">
              <a:lnSpc>
                <a:spcPct val="100000"/>
              </a:lnSpc>
              <a:spcBef>
                <a:spcPts val="20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b="1" spc="-10" dirty="0">
                <a:latin typeface="Verdana"/>
                <a:cs typeface="Verdana"/>
              </a:rPr>
              <a:t>ослабљена </a:t>
            </a:r>
            <a:r>
              <a:rPr b="1" spc="-5" dirty="0">
                <a:latin typeface="Verdana"/>
                <a:cs typeface="Verdana"/>
              </a:rPr>
              <a:t>функција</a:t>
            </a:r>
            <a:r>
              <a:rPr b="1" spc="35" dirty="0">
                <a:latin typeface="Verdana"/>
                <a:cs typeface="Verdana"/>
              </a:rPr>
              <a:t> </a:t>
            </a:r>
            <a:r>
              <a:rPr b="1" spc="-5" dirty="0">
                <a:latin typeface="Verdana"/>
                <a:cs typeface="Verdana"/>
              </a:rPr>
              <a:t>бубрега,</a:t>
            </a:r>
          </a:p>
          <a:p>
            <a:pPr marL="530860" indent="-469900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b="1" spc="-5" dirty="0">
                <a:latin typeface="Verdana"/>
                <a:cs typeface="Verdana"/>
              </a:rPr>
              <a:t>тешко </a:t>
            </a:r>
            <a:r>
              <a:rPr b="1" spc="-10" dirty="0">
                <a:latin typeface="Verdana"/>
                <a:cs typeface="Verdana"/>
              </a:rPr>
              <a:t>оштећена </a:t>
            </a:r>
            <a:r>
              <a:rPr b="1" spc="-5" dirty="0">
                <a:latin typeface="Verdana"/>
                <a:cs typeface="Verdana"/>
              </a:rPr>
              <a:t>функција</a:t>
            </a:r>
            <a:r>
              <a:rPr b="1" spc="15" dirty="0">
                <a:latin typeface="Verdana"/>
                <a:cs typeface="Verdana"/>
              </a:rPr>
              <a:t> </a:t>
            </a:r>
            <a:r>
              <a:rPr b="1" spc="-5" dirty="0">
                <a:latin typeface="Verdana"/>
                <a:cs typeface="Verdana"/>
              </a:rPr>
              <a:t>јетре</a:t>
            </a:r>
            <a:r>
              <a:rPr spc="-5" dirty="0"/>
              <a:t>,</a:t>
            </a:r>
          </a:p>
          <a:p>
            <a:pPr marL="530860" indent="-469900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pc="-10" dirty="0"/>
              <a:t>предозирање</a:t>
            </a:r>
            <a:r>
              <a:rPr spc="20" dirty="0"/>
              <a:t> </a:t>
            </a:r>
            <a:r>
              <a:rPr spc="-10" dirty="0"/>
              <a:t>глимепиридом,</a:t>
            </a:r>
          </a:p>
          <a:p>
            <a:pPr marL="530860" marR="521970" indent="-469900">
              <a:lnSpc>
                <a:spcPts val="1820"/>
              </a:lnSpc>
              <a:spcBef>
                <a:spcPts val="445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pc="-5" dirty="0"/>
              <a:t>неки некомпензовани </a:t>
            </a:r>
            <a:r>
              <a:rPr spc="-10" dirty="0"/>
              <a:t>поремећаји </a:t>
            </a:r>
            <a:r>
              <a:rPr spc="-5" dirty="0"/>
              <a:t>ендокриног </a:t>
            </a:r>
            <a:r>
              <a:rPr spc="-10" dirty="0"/>
              <a:t>система  </a:t>
            </a:r>
            <a:r>
              <a:rPr spc="-5" dirty="0"/>
              <a:t>који утичу на метаболизам </a:t>
            </a:r>
            <a:r>
              <a:rPr spc="-10" dirty="0"/>
              <a:t>угљених </a:t>
            </a:r>
            <a:r>
              <a:rPr spc="-5" dirty="0"/>
              <a:t>хидрата</a:t>
            </a:r>
            <a:r>
              <a:rPr spc="10" dirty="0"/>
              <a:t> </a:t>
            </a:r>
            <a:r>
              <a:rPr spc="-10" dirty="0"/>
              <a:t>или</a:t>
            </a:r>
          </a:p>
          <a:p>
            <a:pPr marL="530860" marR="156210">
              <a:lnSpc>
                <a:spcPct val="80000"/>
              </a:lnSpc>
              <a:spcBef>
                <a:spcPts val="20"/>
              </a:spcBef>
            </a:pPr>
            <a:r>
              <a:rPr spc="-10" dirty="0"/>
              <a:t>контрарегулацију </a:t>
            </a:r>
            <a:r>
              <a:rPr spc="-5" dirty="0"/>
              <a:t>хипогликемије (као </a:t>
            </a:r>
            <a:r>
              <a:rPr spc="-10" dirty="0"/>
              <a:t>што </a:t>
            </a:r>
            <a:r>
              <a:rPr spc="-5" dirty="0"/>
              <a:t>је случај код  неких </a:t>
            </a:r>
            <a:r>
              <a:rPr spc="-10" dirty="0"/>
              <a:t>поремећаја тироидне </a:t>
            </a:r>
            <a:r>
              <a:rPr spc="-5" dirty="0"/>
              <a:t>функције и</a:t>
            </a:r>
            <a:r>
              <a:rPr spc="80" dirty="0"/>
              <a:t> </a:t>
            </a:r>
            <a:r>
              <a:rPr spc="-10" dirty="0"/>
              <a:t>инсуфицијенције</a:t>
            </a:r>
          </a:p>
          <a:p>
            <a:pPr marL="12700">
              <a:lnSpc>
                <a:spcPts val="1825"/>
              </a:lnSpc>
              <a:tabLst>
                <a:tab pos="530225" algn="l"/>
                <a:tab pos="7936865" algn="l"/>
              </a:tabLst>
            </a:pPr>
            <a:r>
              <a:rPr u="sng" spc="-5" dirty="0">
                <a:uFill>
                  <a:solidFill>
                    <a:srgbClr val="CC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u="sng" spc="-10" dirty="0">
                <a:uFill>
                  <a:solidFill>
                    <a:srgbClr val="CC0000"/>
                  </a:solidFill>
                </a:uFill>
              </a:rPr>
              <a:t>предњег режња </a:t>
            </a:r>
            <a:r>
              <a:rPr u="sng" spc="-5" dirty="0">
                <a:uFill>
                  <a:solidFill>
                    <a:srgbClr val="CC0000"/>
                  </a:solidFill>
                </a:uFill>
              </a:rPr>
              <a:t>хипофизе или</a:t>
            </a:r>
            <a:r>
              <a:rPr u="sng" spc="60" dirty="0">
                <a:uFill>
                  <a:solidFill>
                    <a:srgbClr val="CC0000"/>
                  </a:solidFill>
                </a:uFill>
              </a:rPr>
              <a:t> </a:t>
            </a:r>
            <a:r>
              <a:rPr u="sng" spc="-5" dirty="0">
                <a:uFill>
                  <a:solidFill>
                    <a:srgbClr val="CC0000"/>
                  </a:solidFill>
                </a:uFill>
              </a:rPr>
              <a:t>адренокортикалне	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115060" y="6129020"/>
            <a:ext cx="2382520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10" dirty="0">
                <a:latin typeface="Verdana"/>
                <a:cs typeface="Verdana"/>
              </a:rPr>
              <a:t>инсуфицијенције),</a:t>
            </a:r>
            <a:endParaRPr sz="19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235188" y="6278067"/>
            <a:ext cx="22097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5" dirty="0">
                <a:latin typeface="Verdana"/>
                <a:cs typeface="Verdana"/>
              </a:rPr>
              <a:t>59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45668" y="1720037"/>
            <a:ext cx="7777480" cy="4187190"/>
          </a:xfrm>
          <a:prstGeom prst="rect">
            <a:avLst/>
          </a:prstGeom>
        </p:spPr>
        <p:txBody>
          <a:bodyPr vert="horz" wrap="square" lIns="0" tIns="76200" rIns="0" bIns="0" rtlCol="0">
            <a:spAutoFit/>
          </a:bodyPr>
          <a:lstStyle/>
          <a:p>
            <a:pPr marL="481965" marR="66040" indent="-469265">
              <a:lnSpc>
                <a:spcPct val="80100"/>
              </a:lnSpc>
              <a:spcBef>
                <a:spcPts val="60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Терапија глимепиридом изискује редовну </a:t>
            </a:r>
            <a:r>
              <a:rPr sz="2100" dirty="0">
                <a:latin typeface="Verdana"/>
                <a:cs typeface="Verdana"/>
              </a:rPr>
              <a:t>контролу  </a:t>
            </a:r>
            <a:r>
              <a:rPr sz="2100" spc="-5" dirty="0">
                <a:latin typeface="Verdana"/>
                <a:cs typeface="Verdana"/>
              </a:rPr>
              <a:t>нивоа глукозе </a:t>
            </a:r>
            <a:r>
              <a:rPr sz="2100" dirty="0">
                <a:latin typeface="Verdana"/>
                <a:cs typeface="Verdana"/>
              </a:rPr>
              <a:t>у крви и урину, а </a:t>
            </a:r>
            <a:r>
              <a:rPr sz="2100" spc="-5" dirty="0">
                <a:latin typeface="Verdana"/>
                <a:cs typeface="Verdana"/>
              </a:rPr>
              <a:t>препоручује се </a:t>
            </a:r>
            <a:r>
              <a:rPr sz="2100" dirty="0">
                <a:latin typeface="Verdana"/>
                <a:cs typeface="Verdana"/>
              </a:rPr>
              <a:t>и  одређивање </a:t>
            </a:r>
            <a:r>
              <a:rPr sz="2100" spc="-5" dirty="0">
                <a:latin typeface="Verdana"/>
                <a:cs typeface="Verdana"/>
              </a:rPr>
              <a:t>гликозилираног</a:t>
            </a:r>
            <a:r>
              <a:rPr sz="2100" spc="-1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хемоглобина.</a:t>
            </a:r>
            <a:endParaRPr sz="2100">
              <a:latin typeface="Verdana"/>
              <a:cs typeface="Verdana"/>
            </a:endParaRPr>
          </a:p>
          <a:p>
            <a:pPr marL="481965" marR="100965" indent="-469265">
              <a:lnSpc>
                <a:spcPts val="2020"/>
              </a:lnSpc>
              <a:spcBef>
                <a:spcPts val="484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Током терапије глимепиридом потребно је </a:t>
            </a:r>
            <a:r>
              <a:rPr sz="2100" spc="-10" dirty="0">
                <a:latin typeface="Verdana"/>
                <a:cs typeface="Verdana"/>
              </a:rPr>
              <a:t>редовно  </a:t>
            </a:r>
            <a:r>
              <a:rPr sz="2100" spc="-5" dirty="0">
                <a:latin typeface="Verdana"/>
                <a:cs typeface="Verdana"/>
              </a:rPr>
              <a:t>пратити </a:t>
            </a:r>
            <a:r>
              <a:rPr sz="2100" dirty="0">
                <a:latin typeface="Verdana"/>
                <a:cs typeface="Verdana"/>
              </a:rPr>
              <a:t>крвну </a:t>
            </a:r>
            <a:r>
              <a:rPr sz="2100" spc="-5" dirty="0">
                <a:latin typeface="Verdana"/>
                <a:cs typeface="Verdana"/>
              </a:rPr>
              <a:t>слику </a:t>
            </a:r>
            <a:r>
              <a:rPr sz="2100" spc="-10" dirty="0">
                <a:latin typeface="Verdana"/>
                <a:cs typeface="Verdana"/>
              </a:rPr>
              <a:t>(посебно </a:t>
            </a:r>
            <a:r>
              <a:rPr sz="2100" dirty="0">
                <a:latin typeface="Verdana"/>
                <a:cs typeface="Verdana"/>
              </a:rPr>
              <a:t>леукоците</a:t>
            </a:r>
            <a:r>
              <a:rPr sz="2100" spc="-45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и</a:t>
            </a:r>
            <a:endParaRPr sz="2100">
              <a:latin typeface="Verdana"/>
              <a:cs typeface="Verdana"/>
            </a:endParaRPr>
          </a:p>
          <a:p>
            <a:pPr marL="481965">
              <a:lnSpc>
                <a:spcPts val="2030"/>
              </a:lnSpc>
            </a:pPr>
            <a:r>
              <a:rPr sz="2100" spc="-5" dirty="0">
                <a:latin typeface="Verdana"/>
                <a:cs typeface="Verdana"/>
              </a:rPr>
              <a:t>тромбоците) </a:t>
            </a:r>
            <a:r>
              <a:rPr sz="2100" dirty="0">
                <a:latin typeface="Verdana"/>
                <a:cs typeface="Verdana"/>
              </a:rPr>
              <a:t>као и функцију</a:t>
            </a:r>
            <a:r>
              <a:rPr sz="2100" spc="-7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јетре.</a:t>
            </a:r>
            <a:endParaRPr sz="2100">
              <a:latin typeface="Verdana"/>
              <a:cs typeface="Verdana"/>
            </a:endParaRPr>
          </a:p>
          <a:p>
            <a:pPr marL="481965" marR="516255" indent="-469265">
              <a:lnSpc>
                <a:spcPct val="80000"/>
              </a:lnSpc>
              <a:spcBef>
                <a:spcPts val="50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dirty="0">
                <a:latin typeface="Verdana"/>
                <a:cs typeface="Verdana"/>
              </a:rPr>
              <a:t>У </a:t>
            </a:r>
            <a:r>
              <a:rPr sz="2100" spc="-5" dirty="0">
                <a:latin typeface="Verdana"/>
                <a:cs typeface="Verdana"/>
              </a:rPr>
              <a:t>стресним ситуацијама може бити </a:t>
            </a:r>
            <a:r>
              <a:rPr sz="2100" dirty="0">
                <a:latin typeface="Verdana"/>
                <a:cs typeface="Verdana"/>
              </a:rPr>
              <a:t>индикован  </a:t>
            </a:r>
            <a:r>
              <a:rPr sz="2100" spc="-5" dirty="0">
                <a:latin typeface="Verdana"/>
                <a:cs typeface="Verdana"/>
              </a:rPr>
              <a:t>привремени прелазак </a:t>
            </a:r>
            <a:r>
              <a:rPr sz="2100" dirty="0">
                <a:latin typeface="Verdana"/>
                <a:cs typeface="Verdana"/>
              </a:rPr>
              <a:t>на </a:t>
            </a:r>
            <a:r>
              <a:rPr sz="2100" spc="-5" dirty="0">
                <a:latin typeface="Verdana"/>
                <a:cs typeface="Verdana"/>
              </a:rPr>
              <a:t>инсулин (на </a:t>
            </a:r>
            <a:r>
              <a:rPr sz="2100" dirty="0">
                <a:latin typeface="Verdana"/>
                <a:cs typeface="Verdana"/>
              </a:rPr>
              <a:t>пр. </a:t>
            </a:r>
            <a:r>
              <a:rPr sz="2100" spc="-5" dirty="0">
                <a:latin typeface="Verdana"/>
                <a:cs typeface="Verdana"/>
              </a:rPr>
              <a:t>удеси,  неодложне операције, инфекције са повишеном  температуром,</a:t>
            </a:r>
            <a:r>
              <a:rPr sz="2100" spc="-3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итд.).</a:t>
            </a:r>
            <a:endParaRPr sz="2100">
              <a:latin typeface="Verdana"/>
              <a:cs typeface="Verdana"/>
            </a:endParaRPr>
          </a:p>
          <a:p>
            <a:pPr marL="481965" marR="175260" indent="-469265">
              <a:lnSpc>
                <a:spcPts val="2020"/>
              </a:lnSpc>
              <a:spcBef>
                <a:spcPts val="49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Нема искуства са употребом глимепирида </a:t>
            </a:r>
            <a:r>
              <a:rPr sz="2100" dirty="0">
                <a:latin typeface="Verdana"/>
                <a:cs typeface="Verdana"/>
              </a:rPr>
              <a:t>код  </a:t>
            </a:r>
            <a:r>
              <a:rPr sz="2100" spc="-5" dirty="0">
                <a:latin typeface="Verdana"/>
                <a:cs typeface="Verdana"/>
              </a:rPr>
              <a:t>пацијената са тешком </a:t>
            </a:r>
            <a:r>
              <a:rPr sz="2100" dirty="0">
                <a:latin typeface="Verdana"/>
                <a:cs typeface="Verdana"/>
              </a:rPr>
              <a:t>дисфункцијом </a:t>
            </a:r>
            <a:r>
              <a:rPr sz="2100" spc="-5" dirty="0">
                <a:latin typeface="Verdana"/>
                <a:cs typeface="Verdana"/>
              </a:rPr>
              <a:t>јетре или </a:t>
            </a:r>
            <a:r>
              <a:rPr sz="2100" dirty="0">
                <a:latin typeface="Verdana"/>
                <a:cs typeface="Verdana"/>
              </a:rPr>
              <a:t>код  </a:t>
            </a:r>
            <a:r>
              <a:rPr sz="2100" spc="-5" dirty="0">
                <a:latin typeface="Verdana"/>
                <a:cs typeface="Verdana"/>
              </a:rPr>
              <a:t>пацијената </a:t>
            </a:r>
            <a:r>
              <a:rPr sz="2100" dirty="0">
                <a:latin typeface="Verdana"/>
                <a:cs typeface="Verdana"/>
              </a:rPr>
              <a:t>на</a:t>
            </a:r>
            <a:r>
              <a:rPr sz="2100" spc="-20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дијализи.</a:t>
            </a:r>
            <a:endParaRPr sz="2100">
              <a:latin typeface="Verdana"/>
              <a:cs typeface="Verdana"/>
            </a:endParaRPr>
          </a:p>
          <a:p>
            <a:pPr marL="481965" marR="5080" indent="-469265">
              <a:lnSpc>
                <a:spcPct val="80000"/>
              </a:lnSpc>
              <a:spcBef>
                <a:spcPts val="509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Код пацијената са тешко оштећеном функцијом  јетре или бубрега саветује се прелазак </a:t>
            </a:r>
            <a:r>
              <a:rPr sz="2100" dirty="0">
                <a:latin typeface="Verdana"/>
                <a:cs typeface="Verdana"/>
              </a:rPr>
              <a:t>на</a:t>
            </a:r>
            <a:r>
              <a:rPr sz="2100" spc="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инсулин.</a:t>
            </a:r>
            <a:endParaRPr sz="21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32723" y="6278067"/>
            <a:ext cx="1225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Verdana"/>
                <a:cs typeface="Verdana"/>
              </a:rPr>
              <a:t>6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878789"/>
            <a:ext cx="7547609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spc="-5" dirty="0"/>
              <a:t>Хормон раста </a:t>
            </a:r>
            <a:r>
              <a:rPr sz="3800" dirty="0"/>
              <a:t>–</a:t>
            </a:r>
            <a:r>
              <a:rPr sz="3800" spc="-70" dirty="0"/>
              <a:t> </a:t>
            </a:r>
            <a:r>
              <a:rPr sz="3800" spc="-5" dirty="0"/>
              <a:t>соматотропин</a:t>
            </a:r>
            <a:endParaRPr sz="3800"/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30860" indent="-469900">
              <a:lnSpc>
                <a:spcPts val="2965"/>
              </a:lnSpc>
              <a:spcBef>
                <a:spcPts val="105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600" dirty="0"/>
              <a:t>је главни хормон </a:t>
            </a:r>
            <a:r>
              <a:rPr sz="2600" spc="-5" dirty="0"/>
              <a:t>аденохипофизе</a:t>
            </a:r>
            <a:r>
              <a:rPr sz="2600" spc="-80" dirty="0"/>
              <a:t> </a:t>
            </a:r>
            <a:r>
              <a:rPr sz="2600" dirty="0"/>
              <a:t>у</a:t>
            </a:r>
            <a:endParaRPr sz="2600"/>
          </a:p>
          <a:p>
            <a:pPr marL="530860" marR="758190">
              <a:lnSpc>
                <a:spcPts val="2810"/>
              </a:lnSpc>
              <a:spcBef>
                <a:spcPts val="195"/>
              </a:spcBef>
            </a:pPr>
            <a:r>
              <a:rPr sz="2600" dirty="0"/>
              <a:t>односу на количине хормона који се</a:t>
            </a:r>
            <a:r>
              <a:rPr sz="2600" spc="-130" dirty="0"/>
              <a:t> </a:t>
            </a:r>
            <a:r>
              <a:rPr sz="2600" dirty="0"/>
              <a:t>у  </a:t>
            </a:r>
            <a:r>
              <a:rPr sz="2600" spc="-5" dirty="0"/>
              <a:t>њој</a:t>
            </a:r>
            <a:r>
              <a:rPr sz="2600" spc="-30" dirty="0"/>
              <a:t> </a:t>
            </a:r>
            <a:r>
              <a:rPr sz="2600" spc="-5" dirty="0"/>
              <a:t>налазе</a:t>
            </a:r>
            <a:endParaRPr sz="2600"/>
          </a:p>
          <a:p>
            <a:pPr marL="530860" marR="104775" indent="-469900">
              <a:lnSpc>
                <a:spcPts val="2810"/>
              </a:lnSpc>
              <a:spcBef>
                <a:spcPts val="620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600" spc="-5" dirty="0"/>
              <a:t>Лучи </a:t>
            </a:r>
            <a:r>
              <a:rPr sz="2600" dirty="0"/>
              <a:t>се </a:t>
            </a:r>
            <a:r>
              <a:rPr sz="2600" spc="-5" dirty="0"/>
              <a:t>као пептид </a:t>
            </a:r>
            <a:r>
              <a:rPr sz="2600" dirty="0"/>
              <a:t>од 44 амино</a:t>
            </a:r>
            <a:r>
              <a:rPr sz="2600" spc="-85" dirty="0"/>
              <a:t> </a:t>
            </a:r>
            <a:r>
              <a:rPr sz="2600" dirty="0"/>
              <a:t>киселине  </a:t>
            </a:r>
            <a:r>
              <a:rPr sz="2600" spc="-5" dirty="0"/>
              <a:t>највише </a:t>
            </a:r>
            <a:r>
              <a:rPr sz="2600" dirty="0"/>
              <a:t>код </a:t>
            </a:r>
            <a:r>
              <a:rPr sz="2600" spc="-5" dirty="0"/>
              <a:t>новоређенчета, смањује</a:t>
            </a:r>
            <a:r>
              <a:rPr sz="2600" spc="-20" dirty="0"/>
              <a:t> </a:t>
            </a:r>
            <a:r>
              <a:rPr sz="2600" spc="-5" dirty="0"/>
              <a:t>се</a:t>
            </a:r>
            <a:endParaRPr sz="2600"/>
          </a:p>
          <a:p>
            <a:pPr marL="530225">
              <a:lnSpc>
                <a:spcPts val="2610"/>
              </a:lnSpc>
            </a:pPr>
            <a:r>
              <a:rPr sz="2600" dirty="0"/>
              <a:t>од 4. </a:t>
            </a:r>
            <a:r>
              <a:rPr sz="2600" spc="-5" dirty="0"/>
              <a:t>године </a:t>
            </a:r>
            <a:r>
              <a:rPr sz="2600" dirty="0"/>
              <a:t>до </a:t>
            </a:r>
            <a:r>
              <a:rPr sz="2600" spc="-5" dirty="0"/>
              <a:t>пубертета </a:t>
            </a:r>
            <a:r>
              <a:rPr sz="2600" dirty="0"/>
              <a:t>и</a:t>
            </a:r>
            <a:r>
              <a:rPr sz="2600" spc="-70" dirty="0"/>
              <a:t> </a:t>
            </a:r>
            <a:r>
              <a:rPr sz="2600" spc="-5" dirty="0"/>
              <a:t>касније</a:t>
            </a:r>
            <a:endParaRPr sz="2600"/>
          </a:p>
          <a:p>
            <a:pPr marL="530860">
              <a:lnSpc>
                <a:spcPts val="2965"/>
              </a:lnSpc>
            </a:pPr>
            <a:r>
              <a:rPr sz="2600" dirty="0"/>
              <a:t>одржава на врло </a:t>
            </a:r>
            <a:r>
              <a:rPr sz="2600" spc="-5" dirty="0"/>
              <a:t>ниским</a:t>
            </a:r>
            <a:r>
              <a:rPr sz="2600" spc="-65" dirty="0"/>
              <a:t> </a:t>
            </a:r>
            <a:r>
              <a:rPr sz="2600" spc="-5" dirty="0"/>
              <a:t>нивоима</a:t>
            </a:r>
            <a:endParaRPr sz="2600"/>
          </a:p>
          <a:p>
            <a:pPr marL="530860" marR="707390" indent="-469900">
              <a:lnSpc>
                <a:spcPts val="2810"/>
              </a:lnSpc>
              <a:spcBef>
                <a:spcPts val="670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600" spc="-5" dirty="0"/>
              <a:t>Недовољно </a:t>
            </a:r>
            <a:r>
              <a:rPr sz="2600" dirty="0"/>
              <a:t>лучење хормона </a:t>
            </a:r>
            <a:r>
              <a:rPr sz="2600" spc="-5" dirty="0"/>
              <a:t>раста</a:t>
            </a:r>
            <a:r>
              <a:rPr sz="2600" spc="-95" dirty="0"/>
              <a:t> </a:t>
            </a:r>
            <a:r>
              <a:rPr sz="2600" dirty="0"/>
              <a:t>код  деце </a:t>
            </a:r>
            <a:r>
              <a:rPr sz="2600" spc="-5" dirty="0"/>
              <a:t>има </a:t>
            </a:r>
            <a:r>
              <a:rPr sz="2600" dirty="0"/>
              <a:t>за </a:t>
            </a:r>
            <a:r>
              <a:rPr sz="2600" spc="-5" dirty="0"/>
              <a:t>последицу хипофизарне  патуљке</a:t>
            </a:r>
            <a:endParaRPr sz="2600"/>
          </a:p>
          <a:p>
            <a:pPr marL="530860" indent="-469900">
              <a:lnSpc>
                <a:spcPts val="2965"/>
              </a:lnSpc>
              <a:spcBef>
                <a:spcPts val="265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600" spc="-5" dirty="0"/>
              <a:t>Хиперсекреција </a:t>
            </a:r>
            <a:r>
              <a:rPr sz="2600" dirty="0"/>
              <a:t>у дечјем</a:t>
            </a:r>
            <a:r>
              <a:rPr sz="2600" spc="-45" dirty="0"/>
              <a:t> </a:t>
            </a:r>
            <a:r>
              <a:rPr sz="2600" dirty="0"/>
              <a:t>добу</a:t>
            </a:r>
            <a:endParaRPr sz="2600"/>
          </a:p>
          <a:p>
            <a:pPr marL="12700">
              <a:lnSpc>
                <a:spcPts val="2965"/>
              </a:lnSpc>
              <a:tabLst>
                <a:tab pos="530225" algn="l"/>
                <a:tab pos="7936865" algn="l"/>
              </a:tabLst>
            </a:pPr>
            <a:r>
              <a:rPr sz="2600" strike="sngStrike" dirty="0">
                <a:latin typeface="Times New Roman"/>
                <a:cs typeface="Times New Roman"/>
              </a:rPr>
              <a:t> 	</a:t>
            </a:r>
            <a:r>
              <a:rPr sz="2600" strike="sngStrike" spc="-5" dirty="0"/>
              <a:t>“кошаркашки” раст </a:t>
            </a:r>
            <a:r>
              <a:rPr sz="2600" strike="sngStrike" dirty="0"/>
              <a:t>или </a:t>
            </a:r>
            <a:r>
              <a:rPr sz="2600" strike="sngStrike" spc="-5" dirty="0"/>
              <a:t>гигантизам, </a:t>
            </a:r>
            <a:r>
              <a:rPr sz="2600" strike="sngStrike" dirty="0"/>
              <a:t>а</a:t>
            </a:r>
            <a:r>
              <a:rPr sz="2600" strike="sngStrike" spc="-55" dirty="0"/>
              <a:t> </a:t>
            </a:r>
            <a:r>
              <a:rPr sz="2600" strike="sngStrike" dirty="0"/>
              <a:t>код	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8340" y="6261608"/>
            <a:ext cx="517906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sr-Cyrl-RS" baseline="57870" dirty="0">
                <a:latin typeface="Verdana"/>
                <a:cs typeface="Verdana"/>
              </a:rPr>
              <a:t> </a:t>
            </a:r>
            <a:r>
              <a:rPr lang="sr-Cyrl-RS" dirty="0">
                <a:latin typeface="Verdana"/>
                <a:cs typeface="Verdana"/>
              </a:rPr>
              <a:t>       </a:t>
            </a:r>
            <a:r>
              <a:rPr sz="1800" spc="-465" baseline="57870" dirty="0">
                <a:latin typeface="Verdana"/>
                <a:cs typeface="Verdana"/>
              </a:rPr>
              <a:t> </a:t>
            </a:r>
            <a:r>
              <a:rPr lang="sr-Cyrl-RS" sz="2600" dirty="0">
                <a:latin typeface="Verdana"/>
                <a:cs typeface="Verdana"/>
              </a:rPr>
              <a:t>одра</a:t>
            </a:r>
            <a:r>
              <a:rPr sz="2600" dirty="0" err="1">
                <a:latin typeface="Verdana"/>
                <a:cs typeface="Verdana"/>
              </a:rPr>
              <a:t>слих</a:t>
            </a:r>
            <a:r>
              <a:rPr lang="sr-Cyrl-RS" sz="2600" spc="-40" dirty="0">
                <a:latin typeface="Verdana"/>
                <a:cs typeface="Verdana"/>
              </a:rPr>
              <a:t>  </a:t>
            </a:r>
            <a:r>
              <a:rPr sz="2600" dirty="0" err="1">
                <a:latin typeface="Verdana"/>
                <a:cs typeface="Verdana"/>
              </a:rPr>
              <a:t>а</a:t>
            </a:r>
            <a:r>
              <a:rPr sz="2600" spc="-10" dirty="0" err="1">
                <a:latin typeface="Verdana"/>
                <a:cs typeface="Verdana"/>
              </a:rPr>
              <a:t>к</a:t>
            </a:r>
            <a:r>
              <a:rPr sz="2600" spc="-5" dirty="0" err="1">
                <a:latin typeface="Verdana"/>
                <a:cs typeface="Verdana"/>
              </a:rPr>
              <a:t>ромег</a:t>
            </a:r>
            <a:r>
              <a:rPr sz="2600" spc="-15" dirty="0" err="1">
                <a:latin typeface="Verdana"/>
                <a:cs typeface="Verdana"/>
              </a:rPr>
              <a:t>а</a:t>
            </a:r>
            <a:r>
              <a:rPr sz="2600" dirty="0" err="1">
                <a:latin typeface="Verdana"/>
                <a:cs typeface="Verdana"/>
              </a:rPr>
              <a:t>ли</a:t>
            </a:r>
            <a:r>
              <a:rPr sz="2600" spc="5" dirty="0" err="1">
                <a:latin typeface="Verdana"/>
                <a:cs typeface="Verdana"/>
              </a:rPr>
              <a:t>ј</a:t>
            </a:r>
            <a:r>
              <a:rPr sz="2600" dirty="0" err="1">
                <a:latin typeface="Verdana"/>
                <a:cs typeface="Verdana"/>
              </a:rPr>
              <a:t>у</a:t>
            </a:r>
            <a:endParaRPr sz="26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96900" y="1743278"/>
            <a:ext cx="7950200" cy="48615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30860" indent="-469900">
              <a:lnSpc>
                <a:spcPts val="2965"/>
              </a:lnSpc>
              <a:spcBef>
                <a:spcPts val="105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600" dirty="0">
                <a:latin typeface="Verdana"/>
                <a:cs typeface="Verdana"/>
              </a:rPr>
              <a:t>С обзиром да </a:t>
            </a:r>
            <a:r>
              <a:rPr sz="2600" spc="-5" dirty="0">
                <a:latin typeface="Verdana"/>
                <a:cs typeface="Verdana"/>
              </a:rPr>
              <a:t>глимепирид</a:t>
            </a:r>
            <a:r>
              <a:rPr sz="2600" spc="-80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припада</a:t>
            </a:r>
            <a:endParaRPr sz="2600">
              <a:latin typeface="Verdana"/>
              <a:cs typeface="Verdana"/>
            </a:endParaRPr>
          </a:p>
          <a:p>
            <a:pPr marL="530225" marR="375920">
              <a:lnSpc>
                <a:spcPct val="90000"/>
              </a:lnSpc>
              <a:spcBef>
                <a:spcPts val="155"/>
              </a:spcBef>
            </a:pPr>
            <a:r>
              <a:rPr sz="2600" spc="-5" dirty="0">
                <a:latin typeface="Verdana"/>
                <a:cs typeface="Verdana"/>
              </a:rPr>
              <a:t>дериватима сулфонилуреје потребан </a:t>
            </a:r>
            <a:r>
              <a:rPr sz="2600" dirty="0">
                <a:latin typeface="Verdana"/>
                <a:cs typeface="Verdana"/>
              </a:rPr>
              <a:t>је  опрез </a:t>
            </a:r>
            <a:r>
              <a:rPr sz="2600" spc="-5" dirty="0">
                <a:latin typeface="Verdana"/>
                <a:cs typeface="Verdana"/>
              </a:rPr>
              <a:t>приликом терапије пацијената </a:t>
            </a:r>
            <a:r>
              <a:rPr sz="2600" dirty="0">
                <a:latin typeface="Verdana"/>
                <a:cs typeface="Verdana"/>
              </a:rPr>
              <a:t>са  Г6ПД </a:t>
            </a:r>
            <a:r>
              <a:rPr sz="2600" spc="-5" dirty="0">
                <a:latin typeface="Verdana"/>
                <a:cs typeface="Verdana"/>
              </a:rPr>
              <a:t>(глукозо </a:t>
            </a:r>
            <a:r>
              <a:rPr sz="2600" dirty="0">
                <a:latin typeface="Verdana"/>
                <a:cs typeface="Verdana"/>
              </a:rPr>
              <a:t>6 фосфат </a:t>
            </a:r>
            <a:r>
              <a:rPr sz="2600" spc="-5" dirty="0">
                <a:latin typeface="Verdana"/>
                <a:cs typeface="Verdana"/>
              </a:rPr>
              <a:t>дехидрогеназа)  </a:t>
            </a:r>
            <a:r>
              <a:rPr sz="2600" dirty="0">
                <a:latin typeface="Verdana"/>
                <a:cs typeface="Verdana"/>
              </a:rPr>
              <a:t>дефицитом, </a:t>
            </a:r>
            <a:r>
              <a:rPr sz="2600" spc="-5" dirty="0">
                <a:latin typeface="Verdana"/>
                <a:cs typeface="Verdana"/>
              </a:rPr>
              <a:t>због могућег</a:t>
            </a:r>
            <a:r>
              <a:rPr sz="2600" spc="-70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развоја</a:t>
            </a:r>
            <a:endParaRPr sz="2600">
              <a:latin typeface="Verdana"/>
              <a:cs typeface="Verdana"/>
            </a:endParaRPr>
          </a:p>
          <a:p>
            <a:pPr marL="530860">
              <a:lnSpc>
                <a:spcPts val="2810"/>
              </a:lnSpc>
            </a:pPr>
            <a:r>
              <a:rPr sz="2600" spc="-5" dirty="0">
                <a:latin typeface="Verdana"/>
                <a:cs typeface="Verdana"/>
              </a:rPr>
              <a:t>хемолитичке</a:t>
            </a:r>
            <a:r>
              <a:rPr sz="2600" spc="-50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анемије.</a:t>
            </a:r>
            <a:endParaRPr sz="26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3550">
              <a:latin typeface="Times New Roman"/>
              <a:cs typeface="Times New Roman"/>
            </a:endParaRPr>
          </a:p>
          <a:p>
            <a:pPr marL="530860" marR="272415" indent="-469900">
              <a:lnSpc>
                <a:spcPts val="2810"/>
              </a:lnSpc>
              <a:spcBef>
                <a:spcPts val="5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600" spc="-5" dirty="0">
                <a:latin typeface="Verdana"/>
                <a:cs typeface="Verdana"/>
              </a:rPr>
              <a:t>Пацијенти </a:t>
            </a:r>
            <a:r>
              <a:rPr sz="2600" dirty="0">
                <a:latin typeface="Verdana"/>
                <a:cs typeface="Verdana"/>
              </a:rPr>
              <a:t>који </a:t>
            </a:r>
            <a:r>
              <a:rPr sz="2600" spc="-5" dirty="0">
                <a:latin typeface="Verdana"/>
                <a:cs typeface="Verdana"/>
              </a:rPr>
              <a:t>болују </a:t>
            </a:r>
            <a:r>
              <a:rPr sz="2600" dirty="0">
                <a:latin typeface="Verdana"/>
                <a:cs typeface="Verdana"/>
              </a:rPr>
              <a:t>од </a:t>
            </a:r>
            <a:r>
              <a:rPr sz="2600" spc="-5" dirty="0">
                <a:latin typeface="Verdana"/>
                <a:cs typeface="Verdana"/>
              </a:rPr>
              <a:t>ретког  наследног </a:t>
            </a:r>
            <a:r>
              <a:rPr sz="2600" dirty="0">
                <a:latin typeface="Verdana"/>
                <a:cs typeface="Verdana"/>
              </a:rPr>
              <a:t>обољења </a:t>
            </a:r>
            <a:r>
              <a:rPr sz="2600" spc="-5" dirty="0">
                <a:latin typeface="Verdana"/>
                <a:cs typeface="Verdana"/>
              </a:rPr>
              <a:t>нетолеранцију на  галактозу, Лапп </a:t>
            </a:r>
            <a:r>
              <a:rPr sz="2600" dirty="0">
                <a:latin typeface="Verdana"/>
                <a:cs typeface="Verdana"/>
              </a:rPr>
              <a:t>лактозног </a:t>
            </a:r>
            <a:r>
              <a:rPr sz="2600" spc="-5" dirty="0">
                <a:latin typeface="Verdana"/>
                <a:cs typeface="Verdana"/>
              </a:rPr>
              <a:t>дефицита или  глукозно-галактозне малапсорпције</a:t>
            </a:r>
            <a:r>
              <a:rPr sz="2600" spc="-30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не</a:t>
            </a:r>
            <a:endParaRPr sz="2600">
              <a:latin typeface="Verdana"/>
              <a:cs typeface="Verdana"/>
            </a:endParaRPr>
          </a:p>
          <a:p>
            <a:pPr marL="12700">
              <a:lnSpc>
                <a:spcPts val="2605"/>
              </a:lnSpc>
              <a:tabLst>
                <a:tab pos="530225" algn="l"/>
              </a:tabLst>
            </a:pPr>
            <a:r>
              <a:rPr sz="2600" u="sng" dirty="0">
                <a:uFill>
                  <a:solidFill>
                    <a:srgbClr val="CC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600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смеју користити </a:t>
            </a:r>
            <a:r>
              <a:rPr sz="2600" u="sng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овај лек, уколико</a:t>
            </a:r>
            <a:r>
              <a:rPr sz="2600" u="sng" spc="-8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 </a:t>
            </a:r>
            <a:r>
              <a:rPr sz="2600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садржи</a:t>
            </a:r>
            <a:r>
              <a:rPr sz="2600" u="sng" spc="-24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 </a:t>
            </a:r>
            <a:endParaRPr sz="2600">
              <a:latin typeface="Verdana"/>
              <a:cs typeface="Verdana"/>
            </a:endParaRPr>
          </a:p>
          <a:p>
            <a:pPr marL="569595">
              <a:lnSpc>
                <a:spcPts val="2965"/>
              </a:lnSpc>
            </a:pPr>
            <a:r>
              <a:rPr sz="2600" dirty="0">
                <a:latin typeface="Verdana"/>
                <a:cs typeface="Verdana"/>
              </a:rPr>
              <a:t>лактозу</a:t>
            </a:r>
            <a:endParaRPr sz="26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45668" y="607567"/>
            <a:ext cx="7795895" cy="48596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0320" marR="501015">
              <a:lnSpc>
                <a:spcPct val="100000"/>
              </a:lnSpc>
              <a:spcBef>
                <a:spcPts val="95"/>
              </a:spcBef>
            </a:pPr>
            <a:r>
              <a:rPr sz="2800" b="1" spc="-5" dirty="0">
                <a:latin typeface="Verdana"/>
                <a:cs typeface="Verdana"/>
              </a:rPr>
              <a:t>Интеракције са </a:t>
            </a:r>
            <a:r>
              <a:rPr sz="2800" b="1" spc="-10" dirty="0">
                <a:latin typeface="Verdana"/>
                <a:cs typeface="Verdana"/>
              </a:rPr>
              <a:t>другим лековима </a:t>
            </a:r>
            <a:r>
              <a:rPr sz="2800" b="1" spc="-5" dirty="0">
                <a:latin typeface="Verdana"/>
                <a:cs typeface="Verdana"/>
              </a:rPr>
              <a:t>и  друге врсте</a:t>
            </a:r>
            <a:r>
              <a:rPr sz="2800" b="1" spc="30" dirty="0">
                <a:latin typeface="Verdana"/>
                <a:cs typeface="Verdana"/>
              </a:rPr>
              <a:t> </a:t>
            </a:r>
            <a:r>
              <a:rPr sz="2800" b="1" spc="-5" dirty="0">
                <a:latin typeface="Verdana"/>
                <a:cs typeface="Verdana"/>
              </a:rPr>
              <a:t>интеракција</a:t>
            </a:r>
            <a:endParaRPr sz="2800">
              <a:latin typeface="Verdana"/>
              <a:cs typeface="Verdana"/>
            </a:endParaRPr>
          </a:p>
          <a:p>
            <a:pPr marL="481965" marR="200025" indent="-469900">
              <a:lnSpc>
                <a:spcPct val="100000"/>
              </a:lnSpc>
              <a:spcBef>
                <a:spcPts val="2540"/>
              </a:spcBef>
            </a:pPr>
            <a:r>
              <a:rPr sz="3000" dirty="0">
                <a:solidFill>
                  <a:srgbClr val="CC0000"/>
                </a:solidFill>
                <a:latin typeface="Wingdings"/>
                <a:cs typeface="Wingdings"/>
              </a:rPr>
              <a:t></a:t>
            </a:r>
            <a:r>
              <a:rPr sz="3000" dirty="0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latin typeface="Verdana"/>
                <a:cs typeface="Verdana"/>
              </a:rPr>
              <a:t>Истовремена </a:t>
            </a:r>
            <a:r>
              <a:rPr sz="3000" spc="-5" dirty="0">
                <a:latin typeface="Verdana"/>
                <a:cs typeface="Verdana"/>
              </a:rPr>
              <a:t>примена глимепирида  </a:t>
            </a:r>
            <a:r>
              <a:rPr sz="3000" dirty="0">
                <a:latin typeface="Verdana"/>
                <a:cs typeface="Verdana"/>
              </a:rPr>
              <a:t>и </a:t>
            </a:r>
            <a:r>
              <a:rPr sz="3000" spc="-5" dirty="0">
                <a:latin typeface="Verdana"/>
                <a:cs typeface="Verdana"/>
              </a:rPr>
              <a:t>неких </a:t>
            </a:r>
            <a:r>
              <a:rPr sz="3000" dirty="0">
                <a:latin typeface="Verdana"/>
                <a:cs typeface="Verdana"/>
              </a:rPr>
              <a:t>других лекова </a:t>
            </a:r>
            <a:r>
              <a:rPr sz="3000" spc="-5" dirty="0">
                <a:latin typeface="Verdana"/>
                <a:cs typeface="Verdana"/>
              </a:rPr>
              <a:t>може</a:t>
            </a:r>
            <a:r>
              <a:rPr sz="3000" spc="-75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да</a:t>
            </a:r>
            <a:endParaRPr sz="3000">
              <a:latin typeface="Verdana"/>
              <a:cs typeface="Verdana"/>
            </a:endParaRPr>
          </a:p>
          <a:p>
            <a:pPr marL="481965" marR="5080">
              <a:lnSpc>
                <a:spcPct val="100000"/>
              </a:lnSpc>
              <a:tabLst>
                <a:tab pos="6548755" algn="l"/>
              </a:tabLst>
            </a:pPr>
            <a:r>
              <a:rPr sz="3000" dirty="0">
                <a:latin typeface="Verdana"/>
                <a:cs typeface="Verdana"/>
              </a:rPr>
              <a:t>доведе </a:t>
            </a:r>
            <a:r>
              <a:rPr sz="3000" spc="-5" dirty="0">
                <a:latin typeface="Verdana"/>
                <a:cs typeface="Verdana"/>
              </a:rPr>
              <a:t>до нежељеног појачања или  слабљења </a:t>
            </a:r>
            <a:r>
              <a:rPr sz="3000" dirty="0">
                <a:latin typeface="Verdana"/>
                <a:cs typeface="Verdana"/>
              </a:rPr>
              <a:t>хипогликемијског</a:t>
            </a:r>
            <a:r>
              <a:rPr sz="3000" spc="-95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дејства  глимепирида. </a:t>
            </a:r>
            <a:r>
              <a:rPr sz="3000" dirty="0">
                <a:latin typeface="Verdana"/>
                <a:cs typeface="Verdana"/>
              </a:rPr>
              <a:t>Из </a:t>
            </a:r>
            <a:r>
              <a:rPr sz="3000" spc="-5" dirty="0">
                <a:latin typeface="Verdana"/>
                <a:cs typeface="Verdana"/>
              </a:rPr>
              <a:t>тог разлога, </a:t>
            </a:r>
            <a:r>
              <a:rPr sz="3000" dirty="0">
                <a:latin typeface="Verdana"/>
                <a:cs typeface="Verdana"/>
              </a:rPr>
              <a:t>други  лекови се </a:t>
            </a:r>
            <a:r>
              <a:rPr sz="3000" spc="-5" dirty="0">
                <a:latin typeface="Verdana"/>
                <a:cs typeface="Verdana"/>
              </a:rPr>
              <a:t>смеју</a:t>
            </a:r>
            <a:r>
              <a:rPr sz="3000" spc="-20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узимати </a:t>
            </a:r>
            <a:r>
              <a:rPr sz="3000" spc="-5" dirty="0">
                <a:latin typeface="Verdana"/>
                <a:cs typeface="Verdana"/>
              </a:rPr>
              <a:t>само	</a:t>
            </a:r>
            <a:r>
              <a:rPr sz="3000" dirty="0">
                <a:latin typeface="Verdana"/>
                <a:cs typeface="Verdana"/>
              </a:rPr>
              <a:t>ако </a:t>
            </a:r>
            <a:r>
              <a:rPr sz="3000" spc="-5" dirty="0">
                <a:latin typeface="Verdana"/>
                <a:cs typeface="Verdana"/>
              </a:rPr>
              <a:t>је  </a:t>
            </a:r>
            <a:r>
              <a:rPr sz="3000" dirty="0">
                <a:latin typeface="Verdana"/>
                <a:cs typeface="Verdana"/>
              </a:rPr>
              <a:t>о </a:t>
            </a:r>
            <a:r>
              <a:rPr sz="3000" spc="-5" dirty="0">
                <a:latin typeface="Verdana"/>
                <a:cs typeface="Verdana"/>
              </a:rPr>
              <a:t>томе </a:t>
            </a:r>
            <a:r>
              <a:rPr sz="3000" dirty="0">
                <a:latin typeface="Verdana"/>
                <a:cs typeface="Verdana"/>
              </a:rPr>
              <a:t>обавештен </a:t>
            </a:r>
            <a:r>
              <a:rPr sz="3000" spc="-5" dirty="0">
                <a:latin typeface="Verdana"/>
                <a:cs typeface="Verdana"/>
              </a:rPr>
              <a:t>лекар, или</a:t>
            </a:r>
            <a:r>
              <a:rPr sz="3000" spc="-60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је</a:t>
            </a:r>
            <a:endParaRPr sz="3000">
              <a:latin typeface="Verdana"/>
              <a:cs typeface="Verdana"/>
            </a:endParaRPr>
          </a:p>
          <a:p>
            <a:pPr marL="481965">
              <a:lnSpc>
                <a:spcPct val="100000"/>
              </a:lnSpc>
              <a:spcBef>
                <a:spcPts val="5"/>
              </a:spcBef>
            </a:pPr>
            <a:r>
              <a:rPr sz="3000" dirty="0">
                <a:latin typeface="Verdana"/>
                <a:cs typeface="Verdana"/>
              </a:rPr>
              <a:t>лекар </a:t>
            </a:r>
            <a:r>
              <a:rPr sz="3000" spc="-5" dirty="0">
                <a:latin typeface="Verdana"/>
                <a:cs typeface="Verdana"/>
              </a:rPr>
              <a:t>те </a:t>
            </a:r>
            <a:r>
              <a:rPr sz="3000" dirty="0">
                <a:latin typeface="Verdana"/>
                <a:cs typeface="Verdana"/>
              </a:rPr>
              <a:t>лекове и</a:t>
            </a:r>
            <a:r>
              <a:rPr sz="3000" spc="-35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прописао.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61</a:t>
            </a:fld>
            <a:endParaRPr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45668" y="1782902"/>
            <a:ext cx="7798434" cy="3867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1965" marR="5080" indent="-469265">
              <a:lnSpc>
                <a:spcPct val="100000"/>
              </a:lnSpc>
              <a:spcBef>
                <a:spcPts val="100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spc="-5" dirty="0">
                <a:latin typeface="Verdana"/>
                <a:cs typeface="Verdana"/>
              </a:rPr>
              <a:t>Глимепирид </a:t>
            </a:r>
            <a:r>
              <a:rPr sz="3000" dirty="0">
                <a:latin typeface="Verdana"/>
                <a:cs typeface="Verdana"/>
              </a:rPr>
              <a:t>се </a:t>
            </a:r>
            <a:r>
              <a:rPr sz="3000" spc="-5" dirty="0">
                <a:latin typeface="Verdana"/>
                <a:cs typeface="Verdana"/>
              </a:rPr>
              <a:t>метаболизује помоћу  </a:t>
            </a:r>
            <a:r>
              <a:rPr sz="3000" dirty="0">
                <a:latin typeface="Verdana"/>
                <a:cs typeface="Verdana"/>
              </a:rPr>
              <a:t>цитохрома П450 </a:t>
            </a:r>
            <a:r>
              <a:rPr sz="3000" spc="-5" dirty="0">
                <a:latin typeface="Verdana"/>
                <a:cs typeface="Verdana"/>
              </a:rPr>
              <a:t>2Ц9</a:t>
            </a:r>
            <a:r>
              <a:rPr sz="3000" spc="-10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(ЦYП2Ц9).</a:t>
            </a:r>
            <a:endParaRPr sz="3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CC0000"/>
              </a:buClr>
              <a:buFont typeface="Wingdings"/>
              <a:buChar char=""/>
            </a:pPr>
            <a:endParaRPr sz="4350">
              <a:latin typeface="Times New Roman"/>
              <a:cs typeface="Times New Roman"/>
            </a:endParaRPr>
          </a:p>
          <a:p>
            <a:pPr marL="481965" marR="236220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2600" algn="l"/>
                <a:tab pos="3722370" algn="l"/>
              </a:tabLst>
            </a:pPr>
            <a:r>
              <a:rPr sz="3000" spc="-5" dirty="0">
                <a:latin typeface="Verdana"/>
                <a:cs typeface="Verdana"/>
              </a:rPr>
              <a:t>Познато је да је </a:t>
            </a:r>
            <a:r>
              <a:rPr sz="3000" dirty="0">
                <a:latin typeface="Verdana"/>
                <a:cs typeface="Verdana"/>
              </a:rPr>
              <a:t>овај </a:t>
            </a:r>
            <a:r>
              <a:rPr sz="3000" spc="-5" dirty="0">
                <a:latin typeface="Verdana"/>
                <a:cs typeface="Verdana"/>
              </a:rPr>
              <a:t>метаболизма  под </a:t>
            </a:r>
            <a:r>
              <a:rPr sz="3000" dirty="0">
                <a:latin typeface="Verdana"/>
                <a:cs typeface="Verdana"/>
              </a:rPr>
              <a:t>утицајем </a:t>
            </a:r>
            <a:r>
              <a:rPr sz="3000" spc="-5" dirty="0">
                <a:latin typeface="Verdana"/>
                <a:cs typeface="Verdana"/>
              </a:rPr>
              <a:t>истовременог давања  супстанци </a:t>
            </a:r>
            <a:r>
              <a:rPr sz="3000" dirty="0">
                <a:latin typeface="Verdana"/>
                <a:cs typeface="Verdana"/>
              </a:rPr>
              <a:t>које	</a:t>
            </a:r>
            <a:r>
              <a:rPr sz="3000" spc="-5" dirty="0">
                <a:latin typeface="Verdana"/>
                <a:cs typeface="Verdana"/>
              </a:rPr>
              <a:t>индукују ЦYП2Ц9  </a:t>
            </a:r>
            <a:r>
              <a:rPr sz="3000" dirty="0">
                <a:latin typeface="Verdana"/>
                <a:cs typeface="Verdana"/>
              </a:rPr>
              <a:t>(на </a:t>
            </a:r>
            <a:r>
              <a:rPr sz="3000" spc="-5" dirty="0">
                <a:latin typeface="Verdana"/>
                <a:cs typeface="Verdana"/>
              </a:rPr>
              <a:t>пр. рифампицин) или </a:t>
            </a:r>
            <a:r>
              <a:rPr sz="3000" dirty="0">
                <a:latin typeface="Verdana"/>
                <a:cs typeface="Verdana"/>
              </a:rPr>
              <a:t>га  </a:t>
            </a:r>
            <a:r>
              <a:rPr sz="3000" spc="-5" dirty="0">
                <a:latin typeface="Verdana"/>
                <a:cs typeface="Verdana"/>
              </a:rPr>
              <a:t>инхибирају </a:t>
            </a:r>
            <a:r>
              <a:rPr sz="3000" dirty="0">
                <a:latin typeface="Verdana"/>
                <a:cs typeface="Verdana"/>
              </a:rPr>
              <a:t>(на </a:t>
            </a:r>
            <a:r>
              <a:rPr sz="3000" spc="-5" dirty="0">
                <a:latin typeface="Verdana"/>
                <a:cs typeface="Verdana"/>
              </a:rPr>
              <a:t>пр. флуконазол)</a:t>
            </a:r>
            <a:r>
              <a:rPr sz="3000" spc="-25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.</a:t>
            </a:r>
            <a:endParaRPr sz="30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62</a:t>
            </a:fld>
            <a:endParaRPr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45668" y="500380"/>
            <a:ext cx="7527290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600075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Arial"/>
                <a:cs typeface="Arial"/>
              </a:rPr>
              <a:t>На основу </a:t>
            </a:r>
            <a:r>
              <a:rPr sz="1600" spc="-5" dirty="0">
                <a:latin typeface="Arial"/>
                <a:cs typeface="Arial"/>
              </a:rPr>
              <a:t>искуства </a:t>
            </a:r>
            <a:r>
              <a:rPr sz="1600" dirty="0">
                <a:latin typeface="Arial"/>
                <a:cs typeface="Arial"/>
              </a:rPr>
              <a:t>са </a:t>
            </a:r>
            <a:r>
              <a:rPr sz="1600" spc="-10" dirty="0">
                <a:latin typeface="Arial"/>
                <a:cs typeface="Arial"/>
              </a:rPr>
              <a:t>глимепиридом </a:t>
            </a:r>
            <a:r>
              <a:rPr sz="1600" spc="-5" dirty="0">
                <a:latin typeface="Arial"/>
                <a:cs typeface="Arial"/>
              </a:rPr>
              <a:t>и </a:t>
            </a:r>
            <a:r>
              <a:rPr sz="1600" spc="-10" dirty="0">
                <a:latin typeface="Arial"/>
                <a:cs typeface="Arial"/>
              </a:rPr>
              <a:t>другим сулфонил урејама, </a:t>
            </a:r>
            <a:r>
              <a:rPr sz="1600" spc="-5" dirty="0">
                <a:latin typeface="Arial"/>
                <a:cs typeface="Arial"/>
              </a:rPr>
              <a:t>треба  </a:t>
            </a:r>
            <a:r>
              <a:rPr sz="1600" spc="-10" dirty="0">
                <a:latin typeface="Arial"/>
                <a:cs typeface="Arial"/>
              </a:rPr>
              <a:t>поменути </a:t>
            </a:r>
            <a:r>
              <a:rPr sz="1600" spc="-5" dirty="0">
                <a:latin typeface="Arial"/>
                <a:cs typeface="Arial"/>
              </a:rPr>
              <a:t>следеће</a:t>
            </a:r>
            <a:r>
              <a:rPr sz="1600" spc="5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интеракције.</a:t>
            </a:r>
            <a:endParaRPr sz="1600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sz="1600" spc="-5" dirty="0">
                <a:latin typeface="Arial"/>
                <a:cs typeface="Arial"/>
              </a:rPr>
              <a:t>Хипогликемијско дејство које </a:t>
            </a:r>
            <a:r>
              <a:rPr sz="1600" dirty="0">
                <a:latin typeface="Arial"/>
                <a:cs typeface="Arial"/>
              </a:rPr>
              <a:t>је </a:t>
            </a:r>
            <a:r>
              <a:rPr sz="1600" spc="-5" dirty="0">
                <a:latin typeface="Arial"/>
                <a:cs typeface="Arial"/>
              </a:rPr>
              <a:t>последица </a:t>
            </a:r>
            <a:r>
              <a:rPr sz="1600" b="1" spc="-5" dirty="0">
                <a:latin typeface="Arial"/>
                <a:cs typeface="Arial"/>
              </a:rPr>
              <a:t>појачаног </a:t>
            </a:r>
            <a:r>
              <a:rPr sz="1600" spc="-5" dirty="0">
                <a:latin typeface="Arial"/>
                <a:cs typeface="Arial"/>
              </a:rPr>
              <a:t>хипогликемијског дејства  </a:t>
            </a:r>
            <a:r>
              <a:rPr sz="1600" spc="-10" dirty="0">
                <a:latin typeface="Arial"/>
                <a:cs typeface="Arial"/>
              </a:rPr>
              <a:t>може </a:t>
            </a:r>
            <a:r>
              <a:rPr sz="1600" spc="-5" dirty="0">
                <a:latin typeface="Arial"/>
                <a:cs typeface="Arial"/>
              </a:rPr>
              <a:t>да </a:t>
            </a:r>
            <a:r>
              <a:rPr sz="1600" dirty="0">
                <a:latin typeface="Arial"/>
                <a:cs typeface="Arial"/>
              </a:rPr>
              <a:t>се </a:t>
            </a:r>
            <a:r>
              <a:rPr sz="1600" spc="-5" dirty="0">
                <a:latin typeface="Arial"/>
                <a:cs typeface="Arial"/>
              </a:rPr>
              <a:t>појави по истовременом давању </a:t>
            </a:r>
            <a:r>
              <a:rPr sz="1600" spc="-10" dirty="0">
                <a:latin typeface="Arial"/>
                <a:cs typeface="Arial"/>
              </a:rPr>
              <a:t>глимепирида </a:t>
            </a:r>
            <a:r>
              <a:rPr sz="1600" spc="-5" dirty="0">
                <a:latin typeface="Arial"/>
                <a:cs typeface="Arial"/>
              </a:rPr>
              <a:t>и следећих</a:t>
            </a:r>
            <a:r>
              <a:rPr sz="1600" spc="19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лекова: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63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645668" y="1732533"/>
            <a:ext cx="3703954" cy="3913504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481965" marR="43815" indent="-469265">
              <a:lnSpc>
                <a:spcPts val="1639"/>
              </a:lnSpc>
              <a:spcBef>
                <a:spcPts val="49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spc="-5" dirty="0">
                <a:latin typeface="Verdana"/>
                <a:cs typeface="Verdana"/>
              </a:rPr>
              <a:t>Фенилбутазон, азапропазон  </a:t>
            </a:r>
            <a:r>
              <a:rPr sz="1700" dirty="0">
                <a:latin typeface="Verdana"/>
                <a:cs typeface="Verdana"/>
              </a:rPr>
              <a:t>и</a:t>
            </a:r>
            <a:r>
              <a:rPr sz="1700" spc="-15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оксифенбутазон,</a:t>
            </a:r>
            <a:endParaRPr sz="1700">
              <a:latin typeface="Verdana"/>
              <a:cs typeface="Verdana"/>
            </a:endParaRPr>
          </a:p>
          <a:p>
            <a:pPr marL="481965" indent="-469265">
              <a:lnSpc>
                <a:spcPts val="1835"/>
              </a:lnSpc>
              <a:spcBef>
                <a:spcPts val="1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spc="-5" dirty="0">
                <a:latin typeface="Verdana"/>
                <a:cs typeface="Verdana"/>
              </a:rPr>
              <a:t>Инсулин </a:t>
            </a:r>
            <a:r>
              <a:rPr sz="1700" dirty="0">
                <a:latin typeface="Verdana"/>
                <a:cs typeface="Verdana"/>
              </a:rPr>
              <a:t>и</a:t>
            </a:r>
            <a:r>
              <a:rPr sz="1700" spc="-3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орални</a:t>
            </a:r>
            <a:endParaRPr sz="1700">
              <a:latin typeface="Verdana"/>
              <a:cs typeface="Verdana"/>
            </a:endParaRPr>
          </a:p>
          <a:p>
            <a:pPr marL="481965" marR="113664">
              <a:lnSpc>
                <a:spcPts val="1630"/>
              </a:lnSpc>
              <a:spcBef>
                <a:spcPts val="190"/>
              </a:spcBef>
            </a:pPr>
            <a:r>
              <a:rPr sz="1700" spc="-5" dirty="0">
                <a:latin typeface="Verdana"/>
                <a:cs typeface="Verdana"/>
              </a:rPr>
              <a:t>антидијабетици, </a:t>
            </a:r>
            <a:r>
              <a:rPr sz="1700" dirty="0">
                <a:latin typeface="Verdana"/>
                <a:cs typeface="Verdana"/>
              </a:rPr>
              <a:t>као </a:t>
            </a:r>
            <a:r>
              <a:rPr sz="1700" spc="-5" dirty="0">
                <a:latin typeface="Verdana"/>
                <a:cs typeface="Verdana"/>
              </a:rPr>
              <a:t>што </a:t>
            </a:r>
            <a:r>
              <a:rPr sz="1700" dirty="0">
                <a:latin typeface="Verdana"/>
                <a:cs typeface="Verdana"/>
              </a:rPr>
              <a:t>је  </a:t>
            </a:r>
            <a:r>
              <a:rPr sz="1700" spc="-5" dirty="0">
                <a:latin typeface="Verdana"/>
                <a:cs typeface="Verdana"/>
              </a:rPr>
              <a:t>метформин,</a:t>
            </a:r>
            <a:endParaRPr sz="1700">
              <a:latin typeface="Verdana"/>
              <a:cs typeface="Verdana"/>
            </a:endParaRPr>
          </a:p>
          <a:p>
            <a:pPr marL="481965" marR="269875" indent="-469265">
              <a:lnSpc>
                <a:spcPts val="1630"/>
              </a:lnSpc>
              <a:spcBef>
                <a:spcPts val="409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spc="-5" dirty="0">
                <a:latin typeface="Verdana"/>
                <a:cs typeface="Verdana"/>
              </a:rPr>
              <a:t>Салицилати </a:t>
            </a:r>
            <a:r>
              <a:rPr sz="1700" dirty="0">
                <a:latin typeface="Verdana"/>
                <a:cs typeface="Verdana"/>
              </a:rPr>
              <a:t>и</a:t>
            </a:r>
            <a:r>
              <a:rPr sz="1700" spc="-55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пара-амино  салицилна</a:t>
            </a:r>
            <a:r>
              <a:rPr sz="1700" spc="-35" dirty="0">
                <a:latin typeface="Verdana"/>
                <a:cs typeface="Verdana"/>
              </a:rPr>
              <a:t> </a:t>
            </a:r>
            <a:r>
              <a:rPr sz="1700" dirty="0">
                <a:latin typeface="Verdana"/>
                <a:cs typeface="Verdana"/>
              </a:rPr>
              <a:t>киселина</a:t>
            </a:r>
            <a:endParaRPr sz="1700">
              <a:latin typeface="Verdana"/>
              <a:cs typeface="Verdana"/>
            </a:endParaRPr>
          </a:p>
          <a:p>
            <a:pPr marL="481965" marR="548640" indent="-469265">
              <a:lnSpc>
                <a:spcPts val="1630"/>
              </a:lnSpc>
              <a:spcBef>
                <a:spcPts val="41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dirty="0">
                <a:latin typeface="Verdana"/>
                <a:cs typeface="Verdana"/>
              </a:rPr>
              <a:t>Анаболички </a:t>
            </a:r>
            <a:r>
              <a:rPr sz="1700" spc="-5" dirty="0">
                <a:latin typeface="Verdana"/>
                <a:cs typeface="Verdana"/>
              </a:rPr>
              <a:t>стероиди</a:t>
            </a:r>
            <a:r>
              <a:rPr sz="1700" spc="-100" dirty="0">
                <a:latin typeface="Verdana"/>
                <a:cs typeface="Verdana"/>
              </a:rPr>
              <a:t> </a:t>
            </a:r>
            <a:r>
              <a:rPr sz="1700" dirty="0">
                <a:latin typeface="Verdana"/>
                <a:cs typeface="Verdana"/>
              </a:rPr>
              <a:t>и  </a:t>
            </a:r>
            <a:r>
              <a:rPr sz="1700" spc="-5" dirty="0">
                <a:latin typeface="Verdana"/>
                <a:cs typeface="Verdana"/>
              </a:rPr>
              <a:t>мушки полни</a:t>
            </a:r>
            <a:r>
              <a:rPr sz="1700" spc="-4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хормони</a:t>
            </a:r>
            <a:endParaRPr sz="17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spcBef>
                <a:spcPts val="1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spc="-5" dirty="0">
                <a:latin typeface="Verdana"/>
                <a:cs typeface="Verdana"/>
              </a:rPr>
              <a:t>Хлорамфеникол,</a:t>
            </a:r>
            <a:endParaRPr sz="17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spc="-5" dirty="0">
                <a:latin typeface="Verdana"/>
                <a:cs typeface="Verdana"/>
              </a:rPr>
              <a:t>Кумарински</a:t>
            </a:r>
            <a:r>
              <a:rPr sz="1700" spc="-65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антикоагуланси</a:t>
            </a:r>
            <a:endParaRPr sz="17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dirty="0">
                <a:latin typeface="Verdana"/>
                <a:cs typeface="Verdana"/>
              </a:rPr>
              <a:t>Фенфлурамин</a:t>
            </a:r>
            <a:endParaRPr sz="17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spcBef>
                <a:spcPts val="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spc="-5" dirty="0">
                <a:latin typeface="Verdana"/>
                <a:cs typeface="Verdana"/>
              </a:rPr>
              <a:t>Фибрати</a:t>
            </a:r>
            <a:endParaRPr sz="17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spc="-5" dirty="0">
                <a:latin typeface="Verdana"/>
                <a:cs typeface="Verdana"/>
              </a:rPr>
              <a:t>АЦЕ</a:t>
            </a:r>
            <a:r>
              <a:rPr sz="1700" spc="-15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инхибитори</a:t>
            </a:r>
            <a:endParaRPr sz="17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dirty="0">
                <a:latin typeface="Verdana"/>
                <a:cs typeface="Verdana"/>
              </a:rPr>
              <a:t>Флуоксетин</a:t>
            </a:r>
            <a:endParaRPr sz="17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spc="-5" dirty="0">
                <a:latin typeface="Verdana"/>
                <a:cs typeface="Verdana"/>
              </a:rPr>
              <a:t>Алопуринол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23003" y="1732533"/>
            <a:ext cx="3649979" cy="35509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81965" indent="-469265">
              <a:lnSpc>
                <a:spcPct val="100000"/>
              </a:lnSpc>
              <a:spcBef>
                <a:spcPts val="10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spc="-5" dirty="0">
                <a:latin typeface="Verdana"/>
                <a:cs typeface="Verdana"/>
              </a:rPr>
              <a:t>Симпатолитици</a:t>
            </a:r>
            <a:endParaRPr sz="17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spc="-5" dirty="0">
                <a:latin typeface="Verdana"/>
                <a:cs typeface="Verdana"/>
              </a:rPr>
              <a:t>Сулфинпиразон</a:t>
            </a:r>
            <a:endParaRPr sz="1700">
              <a:latin typeface="Verdana"/>
              <a:cs typeface="Verdana"/>
            </a:endParaRPr>
          </a:p>
          <a:p>
            <a:pPr marL="481965" marR="335915" indent="-469265">
              <a:lnSpc>
                <a:spcPct val="80000"/>
              </a:lnSpc>
              <a:spcBef>
                <a:spcPts val="409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dirty="0">
                <a:latin typeface="Verdana"/>
                <a:cs typeface="Verdana"/>
              </a:rPr>
              <a:t>Неки </a:t>
            </a:r>
            <a:r>
              <a:rPr sz="1700" spc="-5" dirty="0">
                <a:latin typeface="Verdana"/>
                <a:cs typeface="Verdana"/>
              </a:rPr>
              <a:t>сулфонамиди</a:t>
            </a:r>
            <a:r>
              <a:rPr sz="1700" spc="-80" dirty="0">
                <a:latin typeface="Verdana"/>
                <a:cs typeface="Verdana"/>
              </a:rPr>
              <a:t> </a:t>
            </a:r>
            <a:r>
              <a:rPr sz="1700" dirty="0">
                <a:latin typeface="Verdana"/>
                <a:cs typeface="Verdana"/>
              </a:rPr>
              <a:t>дугог  дејства</a:t>
            </a:r>
            <a:endParaRPr sz="17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dirty="0">
                <a:latin typeface="Verdana"/>
                <a:cs typeface="Verdana"/>
              </a:rPr>
              <a:t>Тетрациклини</a:t>
            </a:r>
            <a:endParaRPr sz="17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dirty="0">
                <a:latin typeface="Verdana"/>
                <a:cs typeface="Verdana"/>
              </a:rPr>
              <a:t>МАО</a:t>
            </a:r>
            <a:r>
              <a:rPr sz="1700" spc="-2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инхибитори</a:t>
            </a:r>
            <a:endParaRPr sz="17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spc="-5" dirty="0">
                <a:latin typeface="Verdana"/>
                <a:cs typeface="Verdana"/>
              </a:rPr>
              <a:t>Кинолони </a:t>
            </a:r>
            <a:r>
              <a:rPr sz="1700" dirty="0">
                <a:latin typeface="Verdana"/>
                <a:cs typeface="Verdana"/>
              </a:rPr>
              <a:t>И</a:t>
            </a:r>
            <a:r>
              <a:rPr sz="1700" spc="-65" dirty="0">
                <a:latin typeface="Verdana"/>
                <a:cs typeface="Verdana"/>
              </a:rPr>
              <a:t> </a:t>
            </a:r>
            <a:r>
              <a:rPr sz="1700" dirty="0">
                <a:latin typeface="Verdana"/>
                <a:cs typeface="Verdana"/>
              </a:rPr>
              <a:t>кларитромицин</a:t>
            </a:r>
            <a:endParaRPr sz="17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spc="-5" dirty="0">
                <a:latin typeface="Verdana"/>
                <a:cs typeface="Verdana"/>
              </a:rPr>
              <a:t>Пробенецид</a:t>
            </a:r>
            <a:endParaRPr sz="17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spc="-5" dirty="0">
                <a:latin typeface="Verdana"/>
                <a:cs typeface="Verdana"/>
              </a:rPr>
              <a:t>Миконазол</a:t>
            </a:r>
            <a:endParaRPr sz="1700">
              <a:latin typeface="Verdana"/>
              <a:cs typeface="Verdana"/>
            </a:endParaRPr>
          </a:p>
          <a:p>
            <a:pPr marL="481965" marR="438784" indent="-469265">
              <a:lnSpc>
                <a:spcPts val="1630"/>
              </a:lnSpc>
              <a:spcBef>
                <a:spcPts val="39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dirty="0">
                <a:latin typeface="Verdana"/>
                <a:cs typeface="Verdana"/>
              </a:rPr>
              <a:t>Пентоксифилин</a:t>
            </a:r>
            <a:r>
              <a:rPr sz="1700" spc="-11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(високе  дозе,</a:t>
            </a:r>
            <a:r>
              <a:rPr sz="1700" spc="-25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парентерално)</a:t>
            </a:r>
            <a:endParaRPr sz="17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spcBef>
                <a:spcPts val="2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spc="-5" dirty="0">
                <a:latin typeface="Verdana"/>
                <a:cs typeface="Verdana"/>
              </a:rPr>
              <a:t>Тритоквалин</a:t>
            </a:r>
            <a:endParaRPr sz="17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dirty="0">
                <a:latin typeface="Verdana"/>
                <a:cs typeface="Verdana"/>
              </a:rPr>
              <a:t>Флуконазол</a:t>
            </a:r>
            <a:endParaRPr sz="17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spc="-5" dirty="0">
                <a:latin typeface="Verdana"/>
                <a:cs typeface="Verdana"/>
              </a:rPr>
              <a:t>Цикло-, тро- </a:t>
            </a:r>
            <a:r>
              <a:rPr sz="1700" dirty="0">
                <a:latin typeface="Verdana"/>
                <a:cs typeface="Verdana"/>
              </a:rPr>
              <a:t>и</a:t>
            </a:r>
            <a:r>
              <a:rPr sz="1700" spc="-6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ифосфамиди</a:t>
            </a:r>
            <a:endParaRPr sz="17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45668" y="1726437"/>
            <a:ext cx="7821930" cy="4137660"/>
          </a:xfrm>
          <a:prstGeom prst="rect">
            <a:avLst/>
          </a:prstGeom>
        </p:spPr>
        <p:txBody>
          <a:bodyPr vert="horz" wrap="square" lIns="0" tIns="69850" rIns="0" bIns="0" rtlCol="0">
            <a:spAutoFit/>
          </a:bodyPr>
          <a:lstStyle/>
          <a:p>
            <a:pPr marL="481965" marR="5080">
              <a:lnSpc>
                <a:spcPct val="80000"/>
              </a:lnSpc>
              <a:spcBef>
                <a:spcPts val="550"/>
              </a:spcBef>
            </a:pPr>
            <a:r>
              <a:rPr sz="1900" spc="-10" dirty="0">
                <a:latin typeface="Verdana"/>
                <a:cs typeface="Verdana"/>
              </a:rPr>
              <a:t>Хипогликемијско дејство глимепирида </a:t>
            </a:r>
            <a:r>
              <a:rPr sz="1900" spc="-5" dirty="0">
                <a:latin typeface="Verdana"/>
                <a:cs typeface="Verdana"/>
              </a:rPr>
              <a:t>се </a:t>
            </a:r>
            <a:r>
              <a:rPr sz="1900" b="1" spc="-5" dirty="0">
                <a:latin typeface="Verdana"/>
                <a:cs typeface="Verdana"/>
              </a:rPr>
              <a:t>смањује </a:t>
            </a:r>
            <a:r>
              <a:rPr sz="1900" spc="-5" dirty="0">
                <a:latin typeface="Verdana"/>
                <a:cs typeface="Verdana"/>
              </a:rPr>
              <a:t>и </a:t>
            </a:r>
            <a:r>
              <a:rPr sz="1900" spc="-10" dirty="0">
                <a:latin typeface="Verdana"/>
                <a:cs typeface="Verdana"/>
              </a:rPr>
              <a:t>због  тога </a:t>
            </a:r>
            <a:r>
              <a:rPr sz="1900" spc="-5" dirty="0">
                <a:latin typeface="Verdana"/>
                <a:cs typeface="Verdana"/>
              </a:rPr>
              <a:t>долази до лошије контроле </a:t>
            </a:r>
            <a:r>
              <a:rPr sz="1900" spc="-10" dirty="0">
                <a:latin typeface="Verdana"/>
                <a:cs typeface="Verdana"/>
              </a:rPr>
              <a:t>гликемије </a:t>
            </a:r>
            <a:r>
              <a:rPr sz="1900" spc="-5" dirty="0">
                <a:latin typeface="Verdana"/>
                <a:cs typeface="Verdana"/>
              </a:rPr>
              <a:t>ако </a:t>
            </a:r>
            <a:r>
              <a:rPr sz="1900" spc="-10" dirty="0">
                <a:latin typeface="Verdana"/>
                <a:cs typeface="Verdana"/>
              </a:rPr>
              <a:t>се  глимепирид </a:t>
            </a:r>
            <a:r>
              <a:rPr sz="1900" spc="-5" dirty="0">
                <a:latin typeface="Verdana"/>
                <a:cs typeface="Verdana"/>
              </a:rPr>
              <a:t>даје </a:t>
            </a:r>
            <a:r>
              <a:rPr sz="1900" spc="-10" dirty="0">
                <a:latin typeface="Verdana"/>
                <a:cs typeface="Verdana"/>
              </a:rPr>
              <a:t>истовремено </a:t>
            </a:r>
            <a:r>
              <a:rPr sz="1900" spc="-5" dirty="0">
                <a:latin typeface="Verdana"/>
                <a:cs typeface="Verdana"/>
              </a:rPr>
              <a:t>са </a:t>
            </a:r>
            <a:r>
              <a:rPr sz="1900" spc="-10" dirty="0">
                <a:latin typeface="Verdana"/>
                <a:cs typeface="Verdana"/>
              </a:rPr>
              <a:t>препаратима </a:t>
            </a:r>
            <a:r>
              <a:rPr sz="1900" spc="-5" dirty="0">
                <a:latin typeface="Verdana"/>
                <a:cs typeface="Verdana"/>
              </a:rPr>
              <a:t>који  </a:t>
            </a:r>
            <a:r>
              <a:rPr sz="1900" spc="-10" dirty="0">
                <a:latin typeface="Verdana"/>
                <a:cs typeface="Verdana"/>
              </a:rPr>
              <a:t>садрже следеће </a:t>
            </a:r>
            <a:r>
              <a:rPr sz="1900" spc="-5" dirty="0">
                <a:latin typeface="Verdana"/>
                <a:cs typeface="Verdana"/>
              </a:rPr>
              <a:t>активне</a:t>
            </a:r>
            <a:r>
              <a:rPr sz="1900" spc="40" dirty="0">
                <a:latin typeface="Verdana"/>
                <a:cs typeface="Verdana"/>
              </a:rPr>
              <a:t> </a:t>
            </a:r>
            <a:r>
              <a:rPr sz="1900" spc="-10" dirty="0">
                <a:latin typeface="Verdana"/>
                <a:cs typeface="Verdana"/>
              </a:rPr>
              <a:t>супстанце:</a:t>
            </a:r>
            <a:endParaRPr sz="19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900" spc="-10" dirty="0">
                <a:latin typeface="Verdana"/>
                <a:cs typeface="Verdana"/>
              </a:rPr>
              <a:t>Естрогени </a:t>
            </a:r>
            <a:r>
              <a:rPr sz="1900" spc="-5" dirty="0">
                <a:latin typeface="Verdana"/>
                <a:cs typeface="Verdana"/>
              </a:rPr>
              <a:t>и</a:t>
            </a:r>
            <a:r>
              <a:rPr sz="1900" spc="20" dirty="0">
                <a:latin typeface="Verdana"/>
                <a:cs typeface="Verdana"/>
              </a:rPr>
              <a:t> </a:t>
            </a:r>
            <a:r>
              <a:rPr sz="1900" spc="-10" dirty="0">
                <a:latin typeface="Verdana"/>
                <a:cs typeface="Verdana"/>
              </a:rPr>
              <a:t>прогестагени</a:t>
            </a:r>
            <a:endParaRPr sz="19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900" spc="-10" dirty="0">
                <a:latin typeface="Verdana"/>
                <a:cs typeface="Verdana"/>
              </a:rPr>
              <a:t>Салуретици, </a:t>
            </a:r>
            <a:r>
              <a:rPr sz="1900" spc="-5" dirty="0">
                <a:latin typeface="Verdana"/>
                <a:cs typeface="Verdana"/>
              </a:rPr>
              <a:t>тиазидни</a:t>
            </a:r>
            <a:r>
              <a:rPr sz="1900" dirty="0">
                <a:latin typeface="Verdana"/>
                <a:cs typeface="Verdana"/>
              </a:rPr>
              <a:t> </a:t>
            </a:r>
            <a:r>
              <a:rPr sz="1900" spc="-5" dirty="0">
                <a:latin typeface="Verdana"/>
                <a:cs typeface="Verdana"/>
              </a:rPr>
              <a:t>диуретици</a:t>
            </a:r>
            <a:endParaRPr sz="19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spcBef>
                <a:spcPts val="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900" spc="-5" dirty="0">
                <a:latin typeface="Verdana"/>
                <a:cs typeface="Verdana"/>
              </a:rPr>
              <a:t>Агенси за </a:t>
            </a:r>
            <a:r>
              <a:rPr sz="1900" spc="-10" dirty="0">
                <a:latin typeface="Verdana"/>
                <a:cs typeface="Verdana"/>
              </a:rPr>
              <a:t>стимулацију тироидеје,</a:t>
            </a:r>
            <a:r>
              <a:rPr sz="1900" spc="60" dirty="0">
                <a:latin typeface="Verdana"/>
                <a:cs typeface="Verdana"/>
              </a:rPr>
              <a:t> </a:t>
            </a:r>
            <a:r>
              <a:rPr sz="1900" spc="-5" dirty="0">
                <a:latin typeface="Verdana"/>
                <a:cs typeface="Verdana"/>
              </a:rPr>
              <a:t>глукокортикоиди</a:t>
            </a:r>
            <a:endParaRPr sz="19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900" spc="-10" dirty="0">
                <a:latin typeface="Verdana"/>
                <a:cs typeface="Verdana"/>
              </a:rPr>
              <a:t>Фенотиазински деривати,</a:t>
            </a:r>
            <a:r>
              <a:rPr sz="1900" spc="30" dirty="0">
                <a:latin typeface="Verdana"/>
                <a:cs typeface="Verdana"/>
              </a:rPr>
              <a:t> </a:t>
            </a:r>
            <a:r>
              <a:rPr sz="1900" spc="-5" dirty="0">
                <a:latin typeface="Verdana"/>
                <a:cs typeface="Verdana"/>
              </a:rPr>
              <a:t>хлорпромазин</a:t>
            </a:r>
            <a:endParaRPr sz="19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900" spc="-5" dirty="0">
                <a:latin typeface="Verdana"/>
                <a:cs typeface="Verdana"/>
              </a:rPr>
              <a:t>Адреналин и </a:t>
            </a:r>
            <a:r>
              <a:rPr sz="1900" spc="-10" dirty="0">
                <a:latin typeface="Verdana"/>
                <a:cs typeface="Verdana"/>
              </a:rPr>
              <a:t>симпатомиметици</a:t>
            </a:r>
            <a:endParaRPr sz="1900">
              <a:latin typeface="Verdana"/>
              <a:cs typeface="Verdana"/>
            </a:endParaRPr>
          </a:p>
          <a:p>
            <a:pPr marL="481965" marR="1316355" indent="-469265">
              <a:lnSpc>
                <a:spcPts val="1820"/>
              </a:lnSpc>
              <a:spcBef>
                <a:spcPts val="44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900" spc="-5" dirty="0">
                <a:latin typeface="Verdana"/>
                <a:cs typeface="Verdana"/>
              </a:rPr>
              <a:t>Никотинска киселина (високе дозе) и </a:t>
            </a:r>
            <a:r>
              <a:rPr sz="1900" spc="-10" dirty="0">
                <a:latin typeface="Verdana"/>
                <a:cs typeface="Verdana"/>
              </a:rPr>
              <a:t>деривати  </a:t>
            </a:r>
            <a:r>
              <a:rPr sz="1900" spc="-5" dirty="0">
                <a:latin typeface="Verdana"/>
                <a:cs typeface="Verdana"/>
              </a:rPr>
              <a:t>никотинске</a:t>
            </a:r>
            <a:r>
              <a:rPr sz="1900" spc="-10" dirty="0">
                <a:latin typeface="Verdana"/>
                <a:cs typeface="Verdana"/>
              </a:rPr>
              <a:t> </a:t>
            </a:r>
            <a:r>
              <a:rPr sz="1900" spc="-5" dirty="0">
                <a:latin typeface="Verdana"/>
                <a:cs typeface="Verdana"/>
              </a:rPr>
              <a:t>киселине</a:t>
            </a:r>
            <a:endParaRPr sz="19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spcBef>
                <a:spcPts val="2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900" spc="-10" dirty="0">
                <a:latin typeface="Verdana"/>
                <a:cs typeface="Verdana"/>
              </a:rPr>
              <a:t>Лаксативи </a:t>
            </a:r>
            <a:r>
              <a:rPr sz="1900" spc="-5" dirty="0">
                <a:latin typeface="Verdana"/>
                <a:cs typeface="Verdana"/>
              </a:rPr>
              <a:t>(дугорочна</a:t>
            </a:r>
            <a:r>
              <a:rPr sz="1900" spc="10" dirty="0">
                <a:latin typeface="Verdana"/>
                <a:cs typeface="Verdana"/>
              </a:rPr>
              <a:t> </a:t>
            </a:r>
            <a:r>
              <a:rPr sz="1900" spc="-5" dirty="0">
                <a:latin typeface="Verdana"/>
                <a:cs typeface="Verdana"/>
              </a:rPr>
              <a:t>употреба)</a:t>
            </a:r>
            <a:endParaRPr sz="19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900" spc="-10" dirty="0">
                <a:latin typeface="Verdana"/>
                <a:cs typeface="Verdana"/>
              </a:rPr>
              <a:t>Фенитоин, </a:t>
            </a:r>
            <a:r>
              <a:rPr sz="1900" spc="-5" dirty="0">
                <a:latin typeface="Verdana"/>
                <a:cs typeface="Verdana"/>
              </a:rPr>
              <a:t>диазоксид</a:t>
            </a:r>
            <a:endParaRPr sz="19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900" spc="-5" dirty="0">
                <a:latin typeface="Verdana"/>
                <a:cs typeface="Verdana"/>
              </a:rPr>
              <a:t>Глукагон, </a:t>
            </a:r>
            <a:r>
              <a:rPr sz="1900" spc="-10" dirty="0">
                <a:latin typeface="Verdana"/>
                <a:cs typeface="Verdana"/>
              </a:rPr>
              <a:t>барбитурати </a:t>
            </a:r>
            <a:r>
              <a:rPr sz="1900" spc="-5" dirty="0">
                <a:latin typeface="Verdana"/>
                <a:cs typeface="Verdana"/>
              </a:rPr>
              <a:t>и</a:t>
            </a:r>
            <a:r>
              <a:rPr sz="1900" dirty="0">
                <a:latin typeface="Verdana"/>
                <a:cs typeface="Verdana"/>
              </a:rPr>
              <a:t> </a:t>
            </a:r>
            <a:r>
              <a:rPr sz="1900" spc="-10" dirty="0">
                <a:latin typeface="Verdana"/>
                <a:cs typeface="Verdana"/>
              </a:rPr>
              <a:t>рифампицин</a:t>
            </a:r>
            <a:endParaRPr sz="1900">
              <a:latin typeface="Verdana"/>
              <a:cs typeface="Verdana"/>
            </a:endParaRPr>
          </a:p>
          <a:p>
            <a:pPr marL="48196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900" spc="-5" dirty="0">
                <a:latin typeface="Verdana"/>
                <a:cs typeface="Verdana"/>
              </a:rPr>
              <a:t>Ацетозоламид.</a:t>
            </a:r>
            <a:endParaRPr sz="19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64</a:t>
            </a:fld>
            <a:endParaRPr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45668" y="1752041"/>
            <a:ext cx="7738745" cy="3931285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L="481965" marR="957580" indent="-469265">
              <a:lnSpc>
                <a:spcPct val="90100"/>
              </a:lnSpc>
              <a:spcBef>
                <a:spcPts val="35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spc="-5" dirty="0">
                <a:latin typeface="Verdana"/>
                <a:cs typeface="Verdana"/>
              </a:rPr>
              <a:t>Антагонисти Х2, бета блокатори, клонидин </a:t>
            </a:r>
            <a:r>
              <a:rPr sz="2100" dirty="0">
                <a:latin typeface="Verdana"/>
                <a:cs typeface="Verdana"/>
              </a:rPr>
              <a:t>и  </a:t>
            </a:r>
            <a:r>
              <a:rPr sz="2100" spc="-5" dirty="0">
                <a:latin typeface="Verdana"/>
                <a:cs typeface="Verdana"/>
              </a:rPr>
              <a:t>резерпин могу </a:t>
            </a:r>
            <a:r>
              <a:rPr sz="2100" dirty="0">
                <a:latin typeface="Verdana"/>
                <a:cs typeface="Verdana"/>
              </a:rPr>
              <a:t>да доведу до </a:t>
            </a:r>
            <a:r>
              <a:rPr sz="2100" spc="-5" dirty="0">
                <a:latin typeface="Verdana"/>
                <a:cs typeface="Verdana"/>
              </a:rPr>
              <a:t>појачања или  слабљења хипогликемијског</a:t>
            </a:r>
            <a:r>
              <a:rPr sz="2100" spc="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дејства.</a:t>
            </a:r>
            <a:endParaRPr sz="2100">
              <a:latin typeface="Verdana"/>
              <a:cs typeface="Verdana"/>
            </a:endParaRPr>
          </a:p>
          <a:p>
            <a:pPr marL="481965" marR="144780" indent="-469265">
              <a:lnSpc>
                <a:spcPct val="90000"/>
              </a:lnSpc>
              <a:spcBef>
                <a:spcPts val="50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  <a:tab pos="6097270" algn="l"/>
              </a:tabLst>
            </a:pPr>
            <a:r>
              <a:rPr sz="2100" dirty="0">
                <a:latin typeface="Verdana"/>
                <a:cs typeface="Verdana"/>
              </a:rPr>
              <a:t>Под </a:t>
            </a:r>
            <a:r>
              <a:rPr sz="2100" spc="-5" dirty="0">
                <a:latin typeface="Verdana"/>
                <a:cs typeface="Verdana"/>
              </a:rPr>
              <a:t>утицајем симпатолитичких </a:t>
            </a:r>
            <a:r>
              <a:rPr sz="2100" dirty="0">
                <a:latin typeface="Verdana"/>
                <a:cs typeface="Verdana"/>
              </a:rPr>
              <a:t>лекова као што </a:t>
            </a:r>
            <a:r>
              <a:rPr sz="2100" spc="-10" dirty="0">
                <a:latin typeface="Verdana"/>
                <a:cs typeface="Verdana"/>
              </a:rPr>
              <a:t>су  </a:t>
            </a:r>
            <a:r>
              <a:rPr sz="2100" spc="-5" dirty="0">
                <a:latin typeface="Verdana"/>
                <a:cs typeface="Verdana"/>
              </a:rPr>
              <a:t>бета блокатори, </a:t>
            </a:r>
            <a:r>
              <a:rPr sz="2100" dirty="0">
                <a:latin typeface="Verdana"/>
                <a:cs typeface="Verdana"/>
              </a:rPr>
              <a:t>клонидин</a:t>
            </a:r>
            <a:r>
              <a:rPr sz="2100" spc="5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и</a:t>
            </a:r>
            <a:r>
              <a:rPr sz="2100" spc="1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резерпин,	</a:t>
            </a:r>
            <a:r>
              <a:rPr sz="2100" dirty="0">
                <a:latin typeface="Verdana"/>
                <a:cs typeface="Verdana"/>
              </a:rPr>
              <a:t>знаци</a:t>
            </a:r>
            <a:r>
              <a:rPr sz="2100" spc="-114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који  </a:t>
            </a:r>
            <a:r>
              <a:rPr sz="2100" spc="-5" dirty="0">
                <a:latin typeface="Verdana"/>
                <a:cs typeface="Verdana"/>
              </a:rPr>
              <a:t>се могу приписати адренергичкој регулацији</a:t>
            </a:r>
            <a:r>
              <a:rPr sz="2100" spc="5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до</a:t>
            </a:r>
            <a:endParaRPr sz="2100">
              <a:latin typeface="Verdana"/>
              <a:cs typeface="Verdana"/>
            </a:endParaRPr>
          </a:p>
          <a:p>
            <a:pPr marL="481965" marR="598170">
              <a:lnSpc>
                <a:spcPts val="2270"/>
              </a:lnSpc>
              <a:spcBef>
                <a:spcPts val="30"/>
              </a:spcBef>
            </a:pPr>
            <a:r>
              <a:rPr sz="2100" dirty="0">
                <a:latin typeface="Verdana"/>
                <a:cs typeface="Verdana"/>
              </a:rPr>
              <a:t>хипогликемије </a:t>
            </a:r>
            <a:r>
              <a:rPr sz="2100" spc="-5" dirty="0">
                <a:latin typeface="Verdana"/>
                <a:cs typeface="Verdana"/>
              </a:rPr>
              <a:t>могу бити смањени или </a:t>
            </a:r>
            <a:r>
              <a:rPr sz="2100" dirty="0">
                <a:latin typeface="Verdana"/>
                <a:cs typeface="Verdana"/>
              </a:rPr>
              <a:t>потпуно  </a:t>
            </a:r>
            <a:r>
              <a:rPr sz="2100" spc="-5" dirty="0">
                <a:latin typeface="Verdana"/>
                <a:cs typeface="Verdana"/>
              </a:rPr>
              <a:t>одсутни.</a:t>
            </a:r>
            <a:endParaRPr sz="2100">
              <a:latin typeface="Verdana"/>
              <a:cs typeface="Verdana"/>
            </a:endParaRPr>
          </a:p>
          <a:p>
            <a:pPr marL="481965" marR="344170" indent="-469265">
              <a:lnSpc>
                <a:spcPct val="90100"/>
              </a:lnSpc>
              <a:spcBef>
                <a:spcPts val="46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2100" dirty="0">
                <a:latin typeface="Verdana"/>
                <a:cs typeface="Verdana"/>
              </a:rPr>
              <a:t>Акутно </a:t>
            </a:r>
            <a:r>
              <a:rPr sz="2100" spc="-5" dirty="0">
                <a:latin typeface="Verdana"/>
                <a:cs typeface="Verdana"/>
              </a:rPr>
              <a:t>или </a:t>
            </a:r>
            <a:r>
              <a:rPr sz="2100" dirty="0">
                <a:latin typeface="Verdana"/>
                <a:cs typeface="Verdana"/>
              </a:rPr>
              <a:t>хронично </a:t>
            </a:r>
            <a:r>
              <a:rPr sz="2100" spc="-5" dirty="0">
                <a:latin typeface="Verdana"/>
                <a:cs typeface="Verdana"/>
              </a:rPr>
              <a:t>узимање </a:t>
            </a:r>
            <a:r>
              <a:rPr sz="2100" dirty="0">
                <a:latin typeface="Verdana"/>
                <a:cs typeface="Verdana"/>
              </a:rPr>
              <a:t>алкохола </a:t>
            </a:r>
            <a:r>
              <a:rPr sz="2100" spc="-5" dirty="0">
                <a:latin typeface="Verdana"/>
                <a:cs typeface="Verdana"/>
              </a:rPr>
              <a:t>може</a:t>
            </a:r>
            <a:r>
              <a:rPr sz="2100" spc="-114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да  </a:t>
            </a:r>
            <a:r>
              <a:rPr sz="2100" spc="-5" dirty="0">
                <a:latin typeface="Verdana"/>
                <a:cs typeface="Verdana"/>
              </a:rPr>
              <a:t>доведе </a:t>
            </a:r>
            <a:r>
              <a:rPr sz="2100" dirty="0">
                <a:latin typeface="Verdana"/>
                <a:cs typeface="Verdana"/>
              </a:rPr>
              <a:t>до </a:t>
            </a:r>
            <a:r>
              <a:rPr sz="2100" spc="-5" dirty="0">
                <a:latin typeface="Verdana"/>
                <a:cs typeface="Verdana"/>
              </a:rPr>
              <a:t>непредвидљивих појачања или  потенцирања хипогликемијског</a:t>
            </a:r>
            <a:r>
              <a:rPr sz="2100" spc="-1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дејства</a:t>
            </a:r>
            <a:endParaRPr sz="2100">
              <a:latin typeface="Verdana"/>
              <a:cs typeface="Verdana"/>
            </a:endParaRPr>
          </a:p>
          <a:p>
            <a:pPr marL="481965" marR="5080">
              <a:lnSpc>
                <a:spcPts val="2270"/>
              </a:lnSpc>
              <a:spcBef>
                <a:spcPts val="35"/>
              </a:spcBef>
            </a:pPr>
            <a:r>
              <a:rPr sz="2100" spc="-5" dirty="0">
                <a:latin typeface="Verdana"/>
                <a:cs typeface="Verdana"/>
              </a:rPr>
              <a:t>глимепирида. Глимепирид може </a:t>
            </a:r>
            <a:r>
              <a:rPr sz="2100" dirty="0">
                <a:latin typeface="Verdana"/>
                <a:cs typeface="Verdana"/>
              </a:rPr>
              <a:t>да </a:t>
            </a:r>
            <a:r>
              <a:rPr sz="2100" spc="-5" dirty="0">
                <a:latin typeface="Verdana"/>
                <a:cs typeface="Verdana"/>
              </a:rPr>
              <a:t>појача </a:t>
            </a:r>
            <a:r>
              <a:rPr sz="2100" dirty="0">
                <a:latin typeface="Verdana"/>
                <a:cs typeface="Verdana"/>
              </a:rPr>
              <a:t>и </a:t>
            </a:r>
            <a:r>
              <a:rPr sz="2100" spc="-5" dirty="0">
                <a:latin typeface="Verdana"/>
                <a:cs typeface="Verdana"/>
              </a:rPr>
              <a:t>повећа  дејство кумаринских</a:t>
            </a:r>
            <a:r>
              <a:rPr sz="2100" spc="-25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деривата.</a:t>
            </a:r>
            <a:endParaRPr sz="21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65</a:t>
            </a:fld>
            <a:endParaRPr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45668" y="1732533"/>
            <a:ext cx="7836534" cy="4120515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481965" marR="88265" indent="-469265">
              <a:lnSpc>
                <a:spcPts val="1639"/>
              </a:lnSpc>
              <a:spcBef>
                <a:spcPts val="490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b="1" spc="-5" dirty="0">
                <a:latin typeface="Verdana"/>
                <a:cs typeface="Verdana"/>
              </a:rPr>
              <a:t>Следећа нежељена дејства </a:t>
            </a:r>
            <a:r>
              <a:rPr sz="1700" b="1" dirty="0">
                <a:latin typeface="Verdana"/>
                <a:cs typeface="Verdana"/>
              </a:rPr>
              <a:t>су </a:t>
            </a:r>
            <a:r>
              <a:rPr sz="1700" b="1" spc="-5" dirty="0">
                <a:latin typeface="Verdana"/>
                <a:cs typeface="Verdana"/>
              </a:rPr>
              <a:t>повезана </a:t>
            </a:r>
            <a:r>
              <a:rPr sz="1700" b="1" dirty="0">
                <a:latin typeface="Verdana"/>
                <a:cs typeface="Verdana"/>
              </a:rPr>
              <a:t>са </a:t>
            </a:r>
            <a:r>
              <a:rPr sz="1700" b="1" spc="-5" dirty="0">
                <a:latin typeface="Verdana"/>
                <a:cs typeface="Verdana"/>
              </a:rPr>
              <a:t>глимепиридом  </a:t>
            </a:r>
            <a:r>
              <a:rPr sz="1700" b="1" dirty="0">
                <a:latin typeface="Verdana"/>
                <a:cs typeface="Verdana"/>
              </a:rPr>
              <a:t>и </a:t>
            </a:r>
            <a:r>
              <a:rPr sz="1700" b="1" spc="-5" dirty="0">
                <a:latin typeface="Verdana"/>
                <a:cs typeface="Verdana"/>
              </a:rPr>
              <a:t>другим сулфонил</a:t>
            </a:r>
            <a:r>
              <a:rPr sz="1700" b="1" spc="-55" dirty="0">
                <a:latin typeface="Verdana"/>
                <a:cs typeface="Verdana"/>
              </a:rPr>
              <a:t> </a:t>
            </a:r>
            <a:r>
              <a:rPr sz="1700" b="1" dirty="0">
                <a:latin typeface="Verdana"/>
                <a:cs typeface="Verdana"/>
              </a:rPr>
              <a:t>урејама:</a:t>
            </a:r>
            <a:endParaRPr sz="1700">
              <a:latin typeface="Verdana"/>
              <a:cs typeface="Verdana"/>
            </a:endParaRPr>
          </a:p>
          <a:p>
            <a:pPr marL="481330" indent="-468630">
              <a:lnSpc>
                <a:spcPct val="100000"/>
              </a:lnSpc>
              <a:spcBef>
                <a:spcPts val="10"/>
              </a:spcBef>
              <a:buClr>
                <a:srgbClr val="CC0000"/>
              </a:buClr>
              <a:buFont typeface="Wingdings"/>
              <a:buChar char=""/>
              <a:tabLst>
                <a:tab pos="481330" algn="l"/>
                <a:tab pos="481965" algn="l"/>
              </a:tabLst>
            </a:pPr>
            <a:r>
              <a:rPr sz="1700" u="heavy" spc="-4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700" b="1" u="heavy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Имуни</a:t>
            </a:r>
            <a:r>
              <a:rPr sz="1700" b="1" u="heavy" spc="-3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1700"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систем</a:t>
            </a:r>
            <a:endParaRPr sz="1700">
              <a:latin typeface="Verdana"/>
              <a:cs typeface="Verdana"/>
            </a:endParaRPr>
          </a:p>
          <a:p>
            <a:pPr marL="481965" marR="5080" indent="-469265">
              <a:lnSpc>
                <a:spcPct val="80000"/>
              </a:lnSpc>
              <a:spcBef>
                <a:spcPts val="405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dirty="0">
                <a:latin typeface="Verdana"/>
                <a:cs typeface="Verdana"/>
              </a:rPr>
              <a:t>У веома ретким </a:t>
            </a:r>
            <a:r>
              <a:rPr sz="1700" spc="-5" dirty="0">
                <a:latin typeface="Verdana"/>
                <a:cs typeface="Verdana"/>
              </a:rPr>
              <a:t>случајевима </a:t>
            </a:r>
            <a:r>
              <a:rPr sz="1700" dirty="0">
                <a:latin typeface="Verdana"/>
                <a:cs typeface="Verdana"/>
              </a:rPr>
              <a:t>реакције </a:t>
            </a:r>
            <a:r>
              <a:rPr sz="1700" spc="-5" dirty="0">
                <a:latin typeface="Verdana"/>
                <a:cs typeface="Verdana"/>
              </a:rPr>
              <a:t>благе преосетљивости се  могу развити </a:t>
            </a:r>
            <a:r>
              <a:rPr sz="1700" dirty="0">
                <a:latin typeface="Verdana"/>
                <a:cs typeface="Verdana"/>
              </a:rPr>
              <a:t>у тешке реакције </a:t>
            </a:r>
            <a:r>
              <a:rPr sz="1700" spc="-5" dirty="0">
                <a:latin typeface="Verdana"/>
                <a:cs typeface="Verdana"/>
              </a:rPr>
              <a:t>са </a:t>
            </a:r>
            <a:r>
              <a:rPr sz="1700" dirty="0">
                <a:latin typeface="Verdana"/>
                <a:cs typeface="Verdana"/>
              </a:rPr>
              <a:t>диспнејом, </a:t>
            </a:r>
            <a:r>
              <a:rPr sz="1700" spc="-5" dirty="0">
                <a:latin typeface="Verdana"/>
                <a:cs typeface="Verdana"/>
              </a:rPr>
              <a:t>падом крвног  притиска </a:t>
            </a:r>
            <a:r>
              <a:rPr sz="1700" dirty="0">
                <a:latin typeface="Verdana"/>
                <a:cs typeface="Verdana"/>
              </a:rPr>
              <a:t>и </a:t>
            </a:r>
            <a:r>
              <a:rPr sz="1700" spc="-5" dirty="0">
                <a:latin typeface="Verdana"/>
                <a:cs typeface="Verdana"/>
              </a:rPr>
              <a:t>повремено </a:t>
            </a:r>
            <a:r>
              <a:rPr sz="1700" dirty="0">
                <a:latin typeface="Verdana"/>
                <a:cs typeface="Verdana"/>
              </a:rPr>
              <a:t>шоком. У веома ретким </a:t>
            </a:r>
            <a:r>
              <a:rPr sz="1700" spc="-5" dirty="0">
                <a:latin typeface="Verdana"/>
                <a:cs typeface="Verdana"/>
              </a:rPr>
              <a:t>случајевима  може </a:t>
            </a:r>
            <a:r>
              <a:rPr sz="1700" dirty="0">
                <a:latin typeface="Verdana"/>
                <a:cs typeface="Verdana"/>
              </a:rPr>
              <a:t>доћи до леукоцитокласичног </a:t>
            </a:r>
            <a:r>
              <a:rPr sz="1700" spc="-5" dirty="0">
                <a:latin typeface="Verdana"/>
                <a:cs typeface="Verdana"/>
              </a:rPr>
              <a:t>васкулитиса. </a:t>
            </a:r>
            <a:r>
              <a:rPr sz="1700" dirty="0">
                <a:latin typeface="Verdana"/>
                <a:cs typeface="Verdana"/>
              </a:rPr>
              <a:t>Може доћи и до  </a:t>
            </a:r>
            <a:r>
              <a:rPr sz="1700" spc="-5" dirty="0">
                <a:latin typeface="Verdana"/>
                <a:cs typeface="Verdana"/>
              </a:rPr>
              <a:t>унакрсних </a:t>
            </a:r>
            <a:r>
              <a:rPr sz="1700" dirty="0">
                <a:latin typeface="Verdana"/>
                <a:cs typeface="Verdana"/>
              </a:rPr>
              <a:t>алергија </a:t>
            </a:r>
            <a:r>
              <a:rPr sz="1700" spc="-5" dirty="0">
                <a:latin typeface="Verdana"/>
                <a:cs typeface="Verdana"/>
              </a:rPr>
              <a:t>са сулфонил </a:t>
            </a:r>
            <a:r>
              <a:rPr sz="1700" dirty="0">
                <a:latin typeface="Verdana"/>
                <a:cs typeface="Verdana"/>
              </a:rPr>
              <a:t>урејама, </a:t>
            </a:r>
            <a:r>
              <a:rPr sz="1700" spc="-5" dirty="0">
                <a:latin typeface="Verdana"/>
                <a:cs typeface="Verdana"/>
              </a:rPr>
              <a:t>сулфонамидима или  сродним</a:t>
            </a:r>
            <a:r>
              <a:rPr sz="1700" spc="1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супстанцама.</a:t>
            </a:r>
            <a:endParaRPr sz="17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CC0000"/>
              </a:buClr>
              <a:buFont typeface="Wingdings"/>
              <a:buChar char=""/>
            </a:pPr>
            <a:endParaRPr sz="1750">
              <a:latin typeface="Times New Roman"/>
              <a:cs typeface="Times New Roman"/>
            </a:endParaRPr>
          </a:p>
          <a:p>
            <a:pPr marL="481330" indent="-468630">
              <a:lnSpc>
                <a:spcPct val="100000"/>
              </a:lnSpc>
              <a:spcBef>
                <a:spcPts val="5"/>
              </a:spcBef>
              <a:buClr>
                <a:srgbClr val="CC0000"/>
              </a:buClr>
              <a:buFont typeface="Wingdings"/>
              <a:buChar char=""/>
              <a:tabLst>
                <a:tab pos="481330" algn="l"/>
                <a:tab pos="481965" algn="l"/>
              </a:tabLst>
            </a:pPr>
            <a:r>
              <a:rPr sz="1700" u="heavy" spc="-4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1700"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Крв </a:t>
            </a:r>
            <a:r>
              <a:rPr sz="1700" b="1" u="heavy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и </a:t>
            </a:r>
            <a:r>
              <a:rPr sz="1700"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лимфни</a:t>
            </a:r>
            <a:r>
              <a:rPr sz="1700" b="1" u="heavy" spc="-7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1700"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систем</a:t>
            </a:r>
            <a:endParaRPr sz="1700">
              <a:latin typeface="Verdana"/>
              <a:cs typeface="Verdana"/>
            </a:endParaRPr>
          </a:p>
          <a:p>
            <a:pPr marL="481965" indent="-469265">
              <a:lnSpc>
                <a:spcPts val="1835"/>
              </a:lnSpc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spc="-5" dirty="0">
                <a:latin typeface="Verdana"/>
                <a:cs typeface="Verdana"/>
              </a:rPr>
              <a:t>Промене </a:t>
            </a:r>
            <a:r>
              <a:rPr sz="1700" dirty="0">
                <a:latin typeface="Verdana"/>
                <a:cs typeface="Verdana"/>
              </a:rPr>
              <a:t>у </a:t>
            </a:r>
            <a:r>
              <a:rPr sz="1700" spc="-5" dirty="0">
                <a:latin typeface="Verdana"/>
                <a:cs typeface="Verdana"/>
              </a:rPr>
              <a:t>хематолошким параметрима су </a:t>
            </a:r>
            <a:r>
              <a:rPr sz="1700" dirty="0">
                <a:latin typeface="Verdana"/>
                <a:cs typeface="Verdana"/>
              </a:rPr>
              <a:t>ретке </a:t>
            </a:r>
            <a:r>
              <a:rPr sz="1700" spc="-5" dirty="0">
                <a:latin typeface="Verdana"/>
                <a:cs typeface="Verdana"/>
              </a:rPr>
              <a:t>током</a:t>
            </a:r>
            <a:r>
              <a:rPr sz="1700" spc="3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терапије</a:t>
            </a:r>
            <a:endParaRPr sz="1700">
              <a:latin typeface="Verdana"/>
              <a:cs typeface="Verdana"/>
            </a:endParaRPr>
          </a:p>
          <a:p>
            <a:pPr marL="481965">
              <a:lnSpc>
                <a:spcPts val="1635"/>
              </a:lnSpc>
            </a:pPr>
            <a:r>
              <a:rPr sz="1700" spc="-5" dirty="0">
                <a:latin typeface="Verdana"/>
                <a:cs typeface="Verdana"/>
              </a:rPr>
              <a:t>глимепиридом. Овде спадају </a:t>
            </a:r>
            <a:r>
              <a:rPr sz="1700" dirty="0">
                <a:latin typeface="Verdana"/>
                <a:cs typeface="Verdana"/>
              </a:rPr>
              <a:t>умерена до</a:t>
            </a:r>
            <a:r>
              <a:rPr sz="1700" spc="-15" dirty="0">
                <a:latin typeface="Verdana"/>
                <a:cs typeface="Verdana"/>
              </a:rPr>
              <a:t> </a:t>
            </a:r>
            <a:r>
              <a:rPr sz="1700" dirty="0">
                <a:latin typeface="Verdana"/>
                <a:cs typeface="Verdana"/>
              </a:rPr>
              <a:t>тешка</a:t>
            </a:r>
            <a:endParaRPr sz="1700">
              <a:latin typeface="Verdana"/>
              <a:cs typeface="Verdana"/>
            </a:endParaRPr>
          </a:p>
          <a:p>
            <a:pPr marL="481965">
              <a:lnSpc>
                <a:spcPts val="1635"/>
              </a:lnSpc>
            </a:pPr>
            <a:r>
              <a:rPr sz="1700" dirty="0">
                <a:latin typeface="Verdana"/>
                <a:cs typeface="Verdana"/>
              </a:rPr>
              <a:t>тромбоцитопенија, леукопенија,</a:t>
            </a:r>
            <a:r>
              <a:rPr sz="1700" spc="-30" dirty="0">
                <a:latin typeface="Verdana"/>
                <a:cs typeface="Verdana"/>
              </a:rPr>
              <a:t> </a:t>
            </a:r>
            <a:r>
              <a:rPr sz="1700" dirty="0">
                <a:latin typeface="Verdana"/>
                <a:cs typeface="Verdana"/>
              </a:rPr>
              <a:t>еритроцитопенија,</a:t>
            </a:r>
            <a:endParaRPr sz="1700">
              <a:latin typeface="Verdana"/>
              <a:cs typeface="Verdana"/>
            </a:endParaRPr>
          </a:p>
          <a:p>
            <a:pPr marL="481965" marR="469265">
              <a:lnSpc>
                <a:spcPct val="80000"/>
              </a:lnSpc>
              <a:spcBef>
                <a:spcPts val="200"/>
              </a:spcBef>
            </a:pPr>
            <a:r>
              <a:rPr sz="1700" spc="-5" dirty="0">
                <a:latin typeface="Verdana"/>
                <a:cs typeface="Verdana"/>
              </a:rPr>
              <a:t>гранулоцитопенија, агранулоцитоза, </a:t>
            </a:r>
            <a:r>
              <a:rPr sz="1700" dirty="0">
                <a:latin typeface="Verdana"/>
                <a:cs typeface="Verdana"/>
              </a:rPr>
              <a:t>хемолитичка анемија и  </a:t>
            </a:r>
            <a:r>
              <a:rPr sz="1700" spc="-5" dirty="0">
                <a:latin typeface="Verdana"/>
                <a:cs typeface="Verdana"/>
              </a:rPr>
              <a:t>панцитопенија.</a:t>
            </a:r>
            <a:endParaRPr sz="1700">
              <a:latin typeface="Verdana"/>
              <a:cs typeface="Verdana"/>
            </a:endParaRPr>
          </a:p>
          <a:p>
            <a:pPr marL="481965" marR="140335" indent="-469265">
              <a:lnSpc>
                <a:spcPct val="80000"/>
              </a:lnSpc>
              <a:spcBef>
                <a:spcPts val="409"/>
              </a:spcBef>
              <a:buClr>
                <a:srgbClr val="CC0000"/>
              </a:buClr>
              <a:buFont typeface="Wingdings"/>
              <a:buChar char=""/>
              <a:tabLst>
                <a:tab pos="481965" algn="l"/>
                <a:tab pos="482600" algn="l"/>
              </a:tabLst>
            </a:pPr>
            <a:r>
              <a:rPr sz="1700" spc="-5" dirty="0">
                <a:latin typeface="Verdana"/>
                <a:cs typeface="Verdana"/>
              </a:rPr>
              <a:t>Ови </a:t>
            </a:r>
            <a:r>
              <a:rPr sz="1700" dirty="0">
                <a:latin typeface="Verdana"/>
                <a:cs typeface="Verdana"/>
              </a:rPr>
              <a:t>поремећаји </a:t>
            </a:r>
            <a:r>
              <a:rPr sz="1700" spc="-5" dirty="0">
                <a:latin typeface="Verdana"/>
                <a:cs typeface="Verdana"/>
              </a:rPr>
              <a:t>су </a:t>
            </a:r>
            <a:r>
              <a:rPr sz="1700" dirty="0">
                <a:latin typeface="Verdana"/>
                <a:cs typeface="Verdana"/>
              </a:rPr>
              <a:t>обично </a:t>
            </a:r>
            <a:r>
              <a:rPr sz="1700" spc="-5" dirty="0">
                <a:latin typeface="Verdana"/>
                <a:cs typeface="Verdana"/>
              </a:rPr>
              <a:t>реверзибилне природе </a:t>
            </a:r>
            <a:r>
              <a:rPr sz="1700" dirty="0">
                <a:latin typeface="Verdana"/>
                <a:cs typeface="Verdana"/>
              </a:rPr>
              <a:t>и </a:t>
            </a:r>
            <a:r>
              <a:rPr sz="1700" spc="-5" dirty="0">
                <a:latin typeface="Verdana"/>
                <a:cs typeface="Verdana"/>
              </a:rPr>
              <a:t>повлаче се  са обустављањем</a:t>
            </a:r>
            <a:r>
              <a:rPr sz="1700" spc="-25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терапије.</a:t>
            </a:r>
            <a:endParaRPr sz="1700">
              <a:latin typeface="Verdana"/>
              <a:cs typeface="Verdan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66</a:t>
            </a:fld>
            <a:endParaRPr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235188" y="6278067"/>
            <a:ext cx="22097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5" dirty="0">
                <a:latin typeface="Verdana"/>
                <a:cs typeface="Verdana"/>
              </a:rPr>
              <a:t>67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6900" y="1752041"/>
            <a:ext cx="7950200" cy="44780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30860" indent="-469900">
              <a:lnSpc>
                <a:spcPts val="2280"/>
              </a:lnSpc>
              <a:spcBef>
                <a:spcPts val="105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000" b="1" spc="-5" dirty="0">
                <a:latin typeface="Verdana"/>
                <a:cs typeface="Verdana"/>
              </a:rPr>
              <a:t>Следећа </a:t>
            </a:r>
            <a:r>
              <a:rPr sz="2000" b="1" dirty="0">
                <a:latin typeface="Verdana"/>
                <a:cs typeface="Verdana"/>
              </a:rPr>
              <a:t>нежељена </a:t>
            </a:r>
            <a:r>
              <a:rPr sz="2000" b="1" spc="-5" dirty="0">
                <a:latin typeface="Verdana"/>
                <a:cs typeface="Verdana"/>
              </a:rPr>
              <a:t>дејства </a:t>
            </a:r>
            <a:r>
              <a:rPr sz="2000" b="1" dirty="0">
                <a:latin typeface="Verdana"/>
                <a:cs typeface="Verdana"/>
              </a:rPr>
              <a:t>су повезана</a:t>
            </a:r>
            <a:r>
              <a:rPr sz="2000" b="1" spc="-90" dirty="0">
                <a:latin typeface="Verdana"/>
                <a:cs typeface="Verdana"/>
              </a:rPr>
              <a:t> </a:t>
            </a:r>
            <a:r>
              <a:rPr sz="2000" b="1" spc="-5" dirty="0">
                <a:latin typeface="Verdana"/>
                <a:cs typeface="Verdana"/>
              </a:rPr>
              <a:t>са</a:t>
            </a:r>
            <a:endParaRPr sz="2000">
              <a:latin typeface="Verdana"/>
              <a:cs typeface="Verdana"/>
            </a:endParaRPr>
          </a:p>
          <a:p>
            <a:pPr marL="530225">
              <a:lnSpc>
                <a:spcPts val="2280"/>
              </a:lnSpc>
            </a:pPr>
            <a:r>
              <a:rPr sz="2000" b="1" spc="-5" dirty="0">
                <a:latin typeface="Verdana"/>
                <a:cs typeface="Verdana"/>
              </a:rPr>
              <a:t>глимепиридом </a:t>
            </a:r>
            <a:r>
              <a:rPr sz="2000" b="1" dirty="0">
                <a:latin typeface="Verdana"/>
                <a:cs typeface="Verdana"/>
              </a:rPr>
              <a:t>и </a:t>
            </a:r>
            <a:r>
              <a:rPr sz="2000" b="1" spc="-5" dirty="0">
                <a:latin typeface="Verdana"/>
                <a:cs typeface="Verdana"/>
              </a:rPr>
              <a:t>другим сулфонил</a:t>
            </a:r>
            <a:r>
              <a:rPr sz="2000" b="1" spc="-40" dirty="0">
                <a:latin typeface="Verdana"/>
                <a:cs typeface="Verdana"/>
              </a:rPr>
              <a:t> </a:t>
            </a:r>
            <a:r>
              <a:rPr sz="2000" b="1" dirty="0">
                <a:latin typeface="Verdana"/>
                <a:cs typeface="Verdana"/>
              </a:rPr>
              <a:t>урејама: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Times New Roman"/>
              <a:cs typeface="Times New Roman"/>
            </a:endParaRPr>
          </a:p>
          <a:p>
            <a:pPr marL="53022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000" u="heavy" spc="-5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heavy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Метаболизам и</a:t>
            </a:r>
            <a:r>
              <a:rPr sz="2000" b="1" u="heavy" spc="-2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2000" b="1" u="heavy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исхрана</a:t>
            </a:r>
            <a:endParaRPr sz="2000">
              <a:latin typeface="Verdana"/>
              <a:cs typeface="Verdana"/>
            </a:endParaRPr>
          </a:p>
          <a:p>
            <a:pPr marL="530860" marR="472440" indent="-469900">
              <a:lnSpc>
                <a:spcPts val="2160"/>
              </a:lnSpc>
              <a:spcBef>
                <a:spcPts val="509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000" dirty="0">
                <a:latin typeface="Verdana"/>
                <a:cs typeface="Verdana"/>
              </a:rPr>
              <a:t>У </a:t>
            </a:r>
            <a:r>
              <a:rPr sz="2000" spc="-5" dirty="0">
                <a:latin typeface="Verdana"/>
                <a:cs typeface="Verdana"/>
              </a:rPr>
              <a:t>ретким случајевима, </a:t>
            </a:r>
            <a:r>
              <a:rPr sz="2000" dirty="0">
                <a:latin typeface="Verdana"/>
                <a:cs typeface="Verdana"/>
              </a:rPr>
              <a:t>хипогликемијске реакције</a:t>
            </a:r>
            <a:r>
              <a:rPr sz="2000" spc="-190" dirty="0">
                <a:latin typeface="Verdana"/>
                <a:cs typeface="Verdana"/>
              </a:rPr>
              <a:t> </a:t>
            </a:r>
            <a:r>
              <a:rPr sz="2000" spc="-5" dirty="0">
                <a:latin typeface="Verdana"/>
                <a:cs typeface="Verdana"/>
              </a:rPr>
              <a:t>се  </a:t>
            </a:r>
            <a:r>
              <a:rPr sz="2000" dirty="0">
                <a:latin typeface="Verdana"/>
                <a:cs typeface="Verdana"/>
              </a:rPr>
              <a:t>виђају по давању </a:t>
            </a:r>
            <a:r>
              <a:rPr sz="2000" spc="-5" dirty="0">
                <a:latin typeface="Verdana"/>
                <a:cs typeface="Verdana"/>
              </a:rPr>
              <a:t>глимепирида. </a:t>
            </a:r>
            <a:r>
              <a:rPr sz="2000" dirty="0">
                <a:latin typeface="Verdana"/>
                <a:cs typeface="Verdana"/>
              </a:rPr>
              <a:t>По </a:t>
            </a:r>
            <a:r>
              <a:rPr sz="2000" spc="-5" dirty="0">
                <a:latin typeface="Verdana"/>
                <a:cs typeface="Verdana"/>
              </a:rPr>
              <a:t>правилу,</a:t>
            </a:r>
            <a:r>
              <a:rPr sz="2000" spc="-170" dirty="0">
                <a:latin typeface="Verdana"/>
                <a:cs typeface="Verdana"/>
              </a:rPr>
              <a:t> </a:t>
            </a:r>
            <a:r>
              <a:rPr sz="2000" spc="-5" dirty="0">
                <a:latin typeface="Verdana"/>
                <a:cs typeface="Verdana"/>
              </a:rPr>
              <a:t>ове</a:t>
            </a:r>
            <a:endParaRPr sz="2000">
              <a:latin typeface="Verdana"/>
              <a:cs typeface="Verdana"/>
            </a:endParaRPr>
          </a:p>
          <a:p>
            <a:pPr marL="530860" marR="232410">
              <a:lnSpc>
                <a:spcPts val="2160"/>
              </a:lnSpc>
              <a:spcBef>
                <a:spcPts val="5"/>
              </a:spcBef>
            </a:pPr>
            <a:r>
              <a:rPr sz="2000" dirty="0">
                <a:latin typeface="Verdana"/>
                <a:cs typeface="Verdana"/>
              </a:rPr>
              <a:t>реакције </a:t>
            </a:r>
            <a:r>
              <a:rPr sz="2000" spc="-5" dirty="0">
                <a:latin typeface="Verdana"/>
                <a:cs typeface="Verdana"/>
              </a:rPr>
              <a:t>наступају </a:t>
            </a:r>
            <a:r>
              <a:rPr sz="2000" dirty="0">
                <a:latin typeface="Verdana"/>
                <a:cs typeface="Verdana"/>
              </a:rPr>
              <a:t>одмах, </a:t>
            </a:r>
            <a:r>
              <a:rPr sz="2000" spc="-5" dirty="0">
                <a:latin typeface="Verdana"/>
                <a:cs typeface="Verdana"/>
              </a:rPr>
              <a:t>могу бити тешке, </a:t>
            </a:r>
            <a:r>
              <a:rPr sz="2000" dirty="0">
                <a:latin typeface="Verdana"/>
                <a:cs typeface="Verdana"/>
              </a:rPr>
              <a:t>и </a:t>
            </a:r>
            <a:r>
              <a:rPr sz="2000" spc="-5" dirty="0">
                <a:latin typeface="Verdana"/>
                <a:cs typeface="Verdana"/>
              </a:rPr>
              <a:t>није</a:t>
            </a:r>
            <a:r>
              <a:rPr sz="2000" spc="-185" dirty="0">
                <a:latin typeface="Verdana"/>
                <a:cs typeface="Verdana"/>
              </a:rPr>
              <a:t> </a:t>
            </a:r>
            <a:r>
              <a:rPr sz="2000" spc="-5" dirty="0">
                <a:latin typeface="Verdana"/>
                <a:cs typeface="Verdana"/>
              </a:rPr>
              <a:t>их  увек </a:t>
            </a:r>
            <a:r>
              <a:rPr sz="2000" dirty="0">
                <a:latin typeface="Verdana"/>
                <a:cs typeface="Verdana"/>
              </a:rPr>
              <a:t>лако кориговати. Као што </a:t>
            </a:r>
            <a:r>
              <a:rPr sz="2000" spc="-5" dirty="0">
                <a:latin typeface="Verdana"/>
                <a:cs typeface="Verdana"/>
              </a:rPr>
              <a:t>је то случај </a:t>
            </a:r>
            <a:r>
              <a:rPr sz="2000" dirty="0">
                <a:latin typeface="Verdana"/>
                <a:cs typeface="Verdana"/>
              </a:rPr>
              <a:t>и</a:t>
            </a:r>
            <a:r>
              <a:rPr sz="2000" spc="-180" dirty="0">
                <a:latin typeface="Verdana"/>
                <a:cs typeface="Verdana"/>
              </a:rPr>
              <a:t> </a:t>
            </a:r>
            <a:r>
              <a:rPr sz="2000" dirty="0">
                <a:latin typeface="Verdana"/>
                <a:cs typeface="Verdana"/>
              </a:rPr>
              <a:t>да</a:t>
            </a:r>
            <a:endParaRPr sz="2000">
              <a:latin typeface="Verdana"/>
              <a:cs typeface="Verdana"/>
            </a:endParaRPr>
          </a:p>
          <a:p>
            <a:pPr marL="530860">
              <a:lnSpc>
                <a:spcPts val="2010"/>
              </a:lnSpc>
            </a:pPr>
            <a:r>
              <a:rPr sz="2000" dirty="0">
                <a:latin typeface="Verdana"/>
                <a:cs typeface="Verdana"/>
              </a:rPr>
              <a:t>другим </a:t>
            </a:r>
            <a:r>
              <a:rPr sz="2000" spc="-5" dirty="0">
                <a:latin typeface="Verdana"/>
                <a:cs typeface="Verdana"/>
              </a:rPr>
              <a:t>медицинским </a:t>
            </a:r>
            <a:r>
              <a:rPr sz="2000" dirty="0">
                <a:latin typeface="Verdana"/>
                <a:cs typeface="Verdana"/>
              </a:rPr>
              <a:t>хипогликемијским</a:t>
            </a:r>
            <a:r>
              <a:rPr sz="2000" spc="-175" dirty="0">
                <a:latin typeface="Verdana"/>
                <a:cs typeface="Verdana"/>
              </a:rPr>
              <a:t> </a:t>
            </a:r>
            <a:r>
              <a:rPr sz="2000" spc="-5" dirty="0">
                <a:latin typeface="Verdana"/>
                <a:cs typeface="Verdana"/>
              </a:rPr>
              <a:t>терапијама,</a:t>
            </a:r>
            <a:endParaRPr sz="2000">
              <a:latin typeface="Verdana"/>
              <a:cs typeface="Verdana"/>
            </a:endParaRPr>
          </a:p>
          <a:p>
            <a:pPr marL="530860" marR="226695">
              <a:lnSpc>
                <a:spcPct val="90100"/>
              </a:lnSpc>
              <a:spcBef>
                <a:spcPts val="114"/>
              </a:spcBef>
            </a:pPr>
            <a:r>
              <a:rPr sz="2000" spc="-5" dirty="0">
                <a:latin typeface="Verdana"/>
                <a:cs typeface="Verdana"/>
              </a:rPr>
              <a:t>појава таквих хипогликемијских </a:t>
            </a:r>
            <a:r>
              <a:rPr sz="2000" dirty="0">
                <a:latin typeface="Verdana"/>
                <a:cs typeface="Verdana"/>
              </a:rPr>
              <a:t>реакција </a:t>
            </a:r>
            <a:r>
              <a:rPr sz="2000" spc="-5" dirty="0">
                <a:latin typeface="Verdana"/>
                <a:cs typeface="Verdana"/>
              </a:rPr>
              <a:t>зависи </a:t>
            </a:r>
            <a:r>
              <a:rPr sz="2000" dirty="0">
                <a:latin typeface="Verdana"/>
                <a:cs typeface="Verdana"/>
              </a:rPr>
              <a:t>од  </a:t>
            </a:r>
            <a:r>
              <a:rPr sz="2000" spc="-5" dirty="0">
                <a:latin typeface="Verdana"/>
                <a:cs typeface="Verdana"/>
              </a:rPr>
              <a:t>индивидуалних </a:t>
            </a:r>
            <a:r>
              <a:rPr sz="2000" dirty="0">
                <a:latin typeface="Verdana"/>
                <a:cs typeface="Verdana"/>
              </a:rPr>
              <a:t>фактора као што </a:t>
            </a:r>
            <a:r>
              <a:rPr sz="2000" spc="-5" dirty="0">
                <a:latin typeface="Verdana"/>
                <a:cs typeface="Verdana"/>
              </a:rPr>
              <a:t>су навике </a:t>
            </a:r>
            <a:r>
              <a:rPr sz="2000" dirty="0">
                <a:latin typeface="Verdana"/>
                <a:cs typeface="Verdana"/>
              </a:rPr>
              <a:t>у</a:t>
            </a:r>
            <a:r>
              <a:rPr sz="2000" spc="-125" dirty="0">
                <a:latin typeface="Verdana"/>
                <a:cs typeface="Verdana"/>
              </a:rPr>
              <a:t> </a:t>
            </a:r>
            <a:r>
              <a:rPr sz="2000" spc="-5" dirty="0">
                <a:latin typeface="Verdana"/>
                <a:cs typeface="Verdana"/>
              </a:rPr>
              <a:t>исхрани  </a:t>
            </a:r>
            <a:r>
              <a:rPr sz="2000" dirty="0">
                <a:latin typeface="Verdana"/>
                <a:cs typeface="Verdana"/>
              </a:rPr>
              <a:t>и</a:t>
            </a:r>
            <a:r>
              <a:rPr sz="2000" spc="-25" dirty="0">
                <a:latin typeface="Verdana"/>
                <a:cs typeface="Verdana"/>
              </a:rPr>
              <a:t> </a:t>
            </a:r>
            <a:r>
              <a:rPr sz="2000" dirty="0">
                <a:latin typeface="Verdana"/>
                <a:cs typeface="Verdana"/>
              </a:rPr>
              <a:t>доза</a:t>
            </a:r>
            <a:endParaRPr sz="2000">
              <a:latin typeface="Verdana"/>
              <a:cs typeface="Verdana"/>
            </a:endParaRPr>
          </a:p>
          <a:p>
            <a:pPr marL="530225" indent="-469265">
              <a:lnSpc>
                <a:spcPct val="100000"/>
              </a:lnSpc>
              <a:spcBef>
                <a:spcPts val="240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000" u="heavy" spc="-50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000"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Очи</a:t>
            </a:r>
            <a:endParaRPr sz="2000">
              <a:latin typeface="Verdana"/>
              <a:cs typeface="Verdana"/>
            </a:endParaRPr>
          </a:p>
          <a:p>
            <a:pPr marL="530860" indent="-469900">
              <a:lnSpc>
                <a:spcPts val="2280"/>
              </a:lnSpc>
              <a:spcBef>
                <a:spcPts val="240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000" dirty="0">
                <a:latin typeface="Verdana"/>
                <a:cs typeface="Verdana"/>
              </a:rPr>
              <a:t>Због </a:t>
            </a:r>
            <a:r>
              <a:rPr sz="2000" spc="-5" dirty="0">
                <a:latin typeface="Verdana"/>
                <a:cs typeface="Verdana"/>
              </a:rPr>
              <a:t>промена </a:t>
            </a:r>
            <a:r>
              <a:rPr sz="2000" dirty="0">
                <a:latin typeface="Verdana"/>
                <a:cs typeface="Verdana"/>
              </a:rPr>
              <a:t>у </a:t>
            </a:r>
            <a:r>
              <a:rPr sz="2000" spc="-5" dirty="0">
                <a:latin typeface="Verdana"/>
                <a:cs typeface="Verdana"/>
              </a:rPr>
              <a:t>нивоима </a:t>
            </a:r>
            <a:r>
              <a:rPr sz="2000" dirty="0">
                <a:latin typeface="Verdana"/>
                <a:cs typeface="Verdana"/>
              </a:rPr>
              <a:t>глукозе у крви </a:t>
            </a:r>
            <a:r>
              <a:rPr sz="2000" spc="-5" dirty="0">
                <a:latin typeface="Verdana"/>
                <a:cs typeface="Verdana"/>
              </a:rPr>
              <a:t>може </a:t>
            </a:r>
            <a:r>
              <a:rPr sz="2000" dirty="0">
                <a:latin typeface="Verdana"/>
                <a:cs typeface="Verdana"/>
              </a:rPr>
              <a:t>доћи</a:t>
            </a:r>
            <a:r>
              <a:rPr sz="2000" spc="-170" dirty="0">
                <a:latin typeface="Verdana"/>
                <a:cs typeface="Verdana"/>
              </a:rPr>
              <a:t> </a:t>
            </a:r>
            <a:r>
              <a:rPr sz="2000" dirty="0">
                <a:latin typeface="Verdana"/>
                <a:cs typeface="Verdana"/>
              </a:rPr>
              <a:t>до</a:t>
            </a:r>
            <a:endParaRPr sz="2000">
              <a:latin typeface="Verdana"/>
              <a:cs typeface="Verdana"/>
            </a:endParaRPr>
          </a:p>
          <a:p>
            <a:pPr marL="12700">
              <a:lnSpc>
                <a:spcPts val="2280"/>
              </a:lnSpc>
              <a:tabLst>
                <a:tab pos="530225" algn="l"/>
                <a:tab pos="7936865" algn="l"/>
              </a:tabLst>
            </a:pPr>
            <a:r>
              <a:rPr sz="2000" u="sng" dirty="0">
                <a:uFill>
                  <a:solidFill>
                    <a:srgbClr val="CC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000" u="sng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пролазних </a:t>
            </a:r>
            <a:r>
              <a:rPr sz="2000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поремећаја </a:t>
            </a:r>
            <a:r>
              <a:rPr sz="2000" u="sng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вида, </a:t>
            </a:r>
            <a:r>
              <a:rPr sz="2000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посебно на</a:t>
            </a:r>
            <a:r>
              <a:rPr sz="2000" u="sng" spc="-120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 </a:t>
            </a:r>
            <a:r>
              <a:rPr sz="2000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почетку	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15060" y="6173215"/>
            <a:ext cx="126873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5" dirty="0">
                <a:latin typeface="Verdana"/>
                <a:cs typeface="Verdana"/>
              </a:rPr>
              <a:t>тер</a:t>
            </a:r>
            <a:r>
              <a:rPr sz="2000" spc="-15" dirty="0">
                <a:latin typeface="Verdana"/>
                <a:cs typeface="Verdana"/>
              </a:rPr>
              <a:t>а</a:t>
            </a:r>
            <a:r>
              <a:rPr sz="2000" spc="-5" dirty="0">
                <a:latin typeface="Verdana"/>
                <a:cs typeface="Verdana"/>
              </a:rPr>
              <a:t>пи</a:t>
            </a:r>
            <a:r>
              <a:rPr sz="2000" spc="-10" dirty="0">
                <a:latin typeface="Verdana"/>
                <a:cs typeface="Verdana"/>
              </a:rPr>
              <a:t>је</a:t>
            </a:r>
            <a:r>
              <a:rPr sz="2000" dirty="0">
                <a:latin typeface="Verdana"/>
                <a:cs typeface="Verdana"/>
              </a:rPr>
              <a:t>.</a:t>
            </a:r>
            <a:endParaRPr sz="2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3592" y="929386"/>
            <a:ext cx="6503670" cy="6356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2000" b="1" spc="-5" dirty="0">
                <a:latin typeface="Verdana"/>
                <a:cs typeface="Verdana"/>
              </a:rPr>
              <a:t>Следећа </a:t>
            </a:r>
            <a:r>
              <a:rPr sz="2000" b="1" dirty="0">
                <a:latin typeface="Verdana"/>
                <a:cs typeface="Verdana"/>
              </a:rPr>
              <a:t>нежељена </a:t>
            </a:r>
            <a:r>
              <a:rPr sz="2000" b="1" spc="-5" dirty="0">
                <a:latin typeface="Verdana"/>
                <a:cs typeface="Verdana"/>
              </a:rPr>
              <a:t>дејства </a:t>
            </a:r>
            <a:r>
              <a:rPr sz="2000" b="1" dirty="0">
                <a:latin typeface="Verdana"/>
                <a:cs typeface="Verdana"/>
              </a:rPr>
              <a:t>су повезана </a:t>
            </a:r>
            <a:r>
              <a:rPr sz="2000" b="1" spc="-5" dirty="0">
                <a:latin typeface="Verdana"/>
                <a:cs typeface="Verdana"/>
              </a:rPr>
              <a:t>са  глимепиридом </a:t>
            </a:r>
            <a:r>
              <a:rPr sz="2000" b="1" dirty="0">
                <a:latin typeface="Verdana"/>
                <a:cs typeface="Verdana"/>
              </a:rPr>
              <a:t>и </a:t>
            </a:r>
            <a:r>
              <a:rPr sz="2000" b="1" spc="-5" dirty="0">
                <a:latin typeface="Verdana"/>
                <a:cs typeface="Verdana"/>
              </a:rPr>
              <a:t>другим сулфонил</a:t>
            </a:r>
            <a:r>
              <a:rPr sz="2000" b="1" spc="-40" dirty="0">
                <a:latin typeface="Verdana"/>
                <a:cs typeface="Verdana"/>
              </a:rPr>
              <a:t> </a:t>
            </a:r>
            <a:r>
              <a:rPr sz="2000" b="1" dirty="0">
                <a:latin typeface="Verdana"/>
                <a:cs typeface="Verdana"/>
              </a:rPr>
              <a:t>урејама:</a:t>
            </a:r>
            <a:endParaRPr sz="20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45668" y="1720037"/>
            <a:ext cx="5526532" cy="3359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81330" algn="l"/>
              </a:tabLst>
            </a:pPr>
            <a:r>
              <a:rPr sz="2100" dirty="0">
                <a:solidFill>
                  <a:srgbClr val="CC0000"/>
                </a:solidFill>
                <a:latin typeface="Wingdings"/>
                <a:cs typeface="Wingdings"/>
              </a:rPr>
              <a:t></a:t>
            </a:r>
            <a:r>
              <a:rPr sz="2100" dirty="0">
                <a:solidFill>
                  <a:srgbClr val="CC0000"/>
                </a:solidFill>
                <a:latin typeface="Times New Roman"/>
                <a:cs typeface="Times New Roman"/>
              </a:rPr>
              <a:t>	</a:t>
            </a:r>
            <a:r>
              <a:rPr sz="2100" u="heavy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100" b="1" u="heavy" spc="-5" dirty="0" err="1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Гастроинтестинални</a:t>
            </a:r>
            <a:r>
              <a:rPr sz="2100" b="1" u="heavy" spc="-11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lang="sr-Cyrl-RS" sz="2100" b="1" u="heavy" spc="-11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т</a:t>
            </a:r>
            <a:r>
              <a:rPr sz="2100" b="1" u="heavy" spc="-5" dirty="0" err="1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ракт</a:t>
            </a:r>
            <a:endParaRPr sz="2100" dirty="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4442" y="2202425"/>
            <a:ext cx="7950200" cy="444563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530860" marR="201295" indent="-469900">
              <a:lnSpc>
                <a:spcPts val="2020"/>
              </a:lnSpc>
              <a:spcBef>
                <a:spcPts val="580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100" spc="-5" dirty="0">
                <a:latin typeface="Verdana"/>
                <a:cs typeface="Verdana"/>
              </a:rPr>
              <a:t>Гастроинтестиналне тегобе </a:t>
            </a:r>
            <a:r>
              <a:rPr sz="2100" dirty="0">
                <a:latin typeface="Verdana"/>
                <a:cs typeface="Verdana"/>
              </a:rPr>
              <a:t>као што </a:t>
            </a:r>
            <a:r>
              <a:rPr sz="2100" spc="-10" dirty="0">
                <a:latin typeface="Verdana"/>
                <a:cs typeface="Verdana"/>
              </a:rPr>
              <a:t>су </a:t>
            </a:r>
            <a:r>
              <a:rPr sz="2100" spc="-5" dirty="0">
                <a:latin typeface="Verdana"/>
                <a:cs typeface="Verdana"/>
              </a:rPr>
              <a:t>мучнина,  повраћање, дијареја, притисак </a:t>
            </a:r>
            <a:r>
              <a:rPr sz="2100" dirty="0">
                <a:latin typeface="Verdana"/>
                <a:cs typeface="Verdana"/>
              </a:rPr>
              <a:t>у </a:t>
            </a:r>
            <a:r>
              <a:rPr sz="2100" spc="-5" dirty="0">
                <a:latin typeface="Verdana"/>
                <a:cs typeface="Verdana"/>
              </a:rPr>
              <a:t>епигастијуму,  надутост </a:t>
            </a:r>
            <a:r>
              <a:rPr sz="2100" dirty="0">
                <a:latin typeface="Verdana"/>
                <a:cs typeface="Verdana"/>
              </a:rPr>
              <a:t>и </a:t>
            </a:r>
            <a:r>
              <a:rPr sz="2100" spc="-5" dirty="0">
                <a:latin typeface="Verdana"/>
                <a:cs typeface="Verdana"/>
              </a:rPr>
              <a:t>бол </a:t>
            </a:r>
            <a:r>
              <a:rPr sz="2100" dirty="0">
                <a:latin typeface="Verdana"/>
                <a:cs typeface="Verdana"/>
              </a:rPr>
              <a:t>у </a:t>
            </a:r>
            <a:r>
              <a:rPr sz="2100" spc="-5" dirty="0">
                <a:latin typeface="Verdana"/>
                <a:cs typeface="Verdana"/>
              </a:rPr>
              <a:t>стомаку се јављају веома ретко, </a:t>
            </a:r>
            <a:r>
              <a:rPr sz="2100" dirty="0">
                <a:latin typeface="Verdana"/>
                <a:cs typeface="Verdana"/>
              </a:rPr>
              <a:t>и  </a:t>
            </a:r>
            <a:r>
              <a:rPr sz="2100" spc="-5" dirty="0">
                <a:latin typeface="Verdana"/>
                <a:cs typeface="Verdana"/>
              </a:rPr>
              <a:t>још ређе </a:t>
            </a:r>
            <a:r>
              <a:rPr sz="2100" dirty="0">
                <a:latin typeface="Verdana"/>
                <a:cs typeface="Verdana"/>
              </a:rPr>
              <a:t>доводе до </a:t>
            </a:r>
            <a:r>
              <a:rPr sz="2100" spc="-5" dirty="0">
                <a:latin typeface="Verdana"/>
                <a:cs typeface="Verdana"/>
              </a:rPr>
              <a:t>прекида</a:t>
            </a:r>
            <a:r>
              <a:rPr sz="2100" spc="-7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терапије.</a:t>
            </a:r>
            <a:endParaRPr sz="2100" dirty="0">
              <a:latin typeface="Verdana"/>
              <a:cs typeface="Verdana"/>
            </a:endParaRPr>
          </a:p>
          <a:p>
            <a:pPr marL="530225" indent="-469265">
              <a:lnSpc>
                <a:spcPct val="100000"/>
              </a:lnSpc>
              <a:spcBef>
                <a:spcPts val="10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100" u="heavy" spc="-5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100"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Хепатобилијарни</a:t>
            </a:r>
            <a:r>
              <a:rPr sz="2100" b="1" u="heavy" spc="-30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2100"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систем</a:t>
            </a:r>
            <a:endParaRPr sz="2100" dirty="0">
              <a:latin typeface="Verdana"/>
              <a:cs typeface="Verdana"/>
            </a:endParaRPr>
          </a:p>
          <a:p>
            <a:pPr marL="530860" marR="67310" indent="-469900">
              <a:lnSpc>
                <a:spcPts val="2020"/>
              </a:lnSpc>
              <a:spcBef>
                <a:spcPts val="480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100" spc="-5" dirty="0">
                <a:latin typeface="Verdana"/>
                <a:cs typeface="Verdana"/>
              </a:rPr>
              <a:t>Може </a:t>
            </a:r>
            <a:r>
              <a:rPr sz="2100" dirty="0">
                <a:latin typeface="Verdana"/>
                <a:cs typeface="Verdana"/>
              </a:rPr>
              <a:t>доћи до </a:t>
            </a:r>
            <a:r>
              <a:rPr sz="2100" spc="-5" dirty="0">
                <a:latin typeface="Verdana"/>
                <a:cs typeface="Verdana"/>
              </a:rPr>
              <a:t>пораста ензима јетре. </a:t>
            </a:r>
            <a:r>
              <a:rPr sz="2100" dirty="0">
                <a:latin typeface="Verdana"/>
                <a:cs typeface="Verdana"/>
              </a:rPr>
              <a:t>У </a:t>
            </a:r>
            <a:r>
              <a:rPr sz="2100" spc="-5" dirty="0">
                <a:latin typeface="Verdana"/>
                <a:cs typeface="Verdana"/>
              </a:rPr>
              <a:t>веома ретким  случајевима може </a:t>
            </a:r>
            <a:r>
              <a:rPr sz="2100" dirty="0">
                <a:latin typeface="Verdana"/>
                <a:cs typeface="Verdana"/>
              </a:rPr>
              <a:t>доћи до </a:t>
            </a:r>
            <a:r>
              <a:rPr sz="2100" spc="-5" dirty="0">
                <a:latin typeface="Verdana"/>
                <a:cs typeface="Verdana"/>
              </a:rPr>
              <a:t>слабљења</a:t>
            </a:r>
            <a:r>
              <a:rPr sz="2100" spc="-55" dirty="0">
                <a:latin typeface="Verdana"/>
                <a:cs typeface="Verdana"/>
              </a:rPr>
              <a:t> </a:t>
            </a:r>
            <a:r>
              <a:rPr sz="2100" dirty="0">
                <a:latin typeface="Verdana"/>
                <a:cs typeface="Verdana"/>
              </a:rPr>
              <a:t>хепатичке</a:t>
            </a:r>
          </a:p>
          <a:p>
            <a:pPr marL="530860" marR="699770">
              <a:lnSpc>
                <a:spcPct val="80100"/>
              </a:lnSpc>
              <a:spcBef>
                <a:spcPts val="10"/>
              </a:spcBef>
            </a:pPr>
            <a:r>
              <a:rPr sz="2100" spc="-5" dirty="0">
                <a:latin typeface="Verdana"/>
                <a:cs typeface="Verdana"/>
              </a:rPr>
              <a:t>функције (на пр. са холестазом </a:t>
            </a:r>
            <a:r>
              <a:rPr sz="2100" dirty="0">
                <a:latin typeface="Verdana"/>
                <a:cs typeface="Verdana"/>
              </a:rPr>
              <a:t>и </a:t>
            </a:r>
            <a:r>
              <a:rPr sz="2100" spc="-5" dirty="0">
                <a:latin typeface="Verdana"/>
                <a:cs typeface="Verdana"/>
              </a:rPr>
              <a:t>жутицом), </a:t>
            </a:r>
            <a:r>
              <a:rPr sz="2100" dirty="0">
                <a:latin typeface="Verdana"/>
                <a:cs typeface="Verdana"/>
              </a:rPr>
              <a:t>а и  хепатитис </a:t>
            </a:r>
            <a:r>
              <a:rPr sz="2100" spc="-5" dirty="0">
                <a:latin typeface="Verdana"/>
                <a:cs typeface="Verdana"/>
              </a:rPr>
              <a:t>може </a:t>
            </a:r>
            <a:r>
              <a:rPr sz="2100" dirty="0">
                <a:latin typeface="Verdana"/>
                <a:cs typeface="Verdana"/>
              </a:rPr>
              <a:t>да </a:t>
            </a:r>
            <a:r>
              <a:rPr sz="2100" spc="-5" dirty="0">
                <a:latin typeface="Verdana"/>
                <a:cs typeface="Verdana"/>
              </a:rPr>
              <a:t>прогредира </a:t>
            </a:r>
            <a:r>
              <a:rPr sz="2100" dirty="0">
                <a:latin typeface="Verdana"/>
                <a:cs typeface="Verdana"/>
              </a:rPr>
              <a:t>до отказивања  функције</a:t>
            </a:r>
            <a:r>
              <a:rPr sz="2100" spc="-45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јетре.</a:t>
            </a:r>
            <a:endParaRPr sz="2100" dirty="0">
              <a:latin typeface="Verdana"/>
              <a:cs typeface="Verdana"/>
            </a:endParaRPr>
          </a:p>
          <a:p>
            <a:pPr marL="53022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100" u="heavy" spc="-52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100" b="1" u="heavy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Кожа и поткожно</a:t>
            </a:r>
            <a:r>
              <a:rPr sz="2100" b="1" u="heavy" spc="-5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 </a:t>
            </a:r>
            <a:r>
              <a:rPr sz="2100"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ткиво</a:t>
            </a:r>
            <a:endParaRPr sz="2100" dirty="0">
              <a:latin typeface="Verdana"/>
              <a:cs typeface="Verdana"/>
            </a:endParaRPr>
          </a:p>
          <a:p>
            <a:pPr marL="530860" marR="139065" indent="-469900">
              <a:lnSpc>
                <a:spcPct val="80000"/>
              </a:lnSpc>
              <a:spcBef>
                <a:spcPts val="505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100" spc="-5" dirty="0">
                <a:latin typeface="Verdana"/>
                <a:cs typeface="Verdana"/>
              </a:rPr>
              <a:t>Могу се развити реакције преосетљивости на </a:t>
            </a:r>
            <a:r>
              <a:rPr sz="2100" dirty="0">
                <a:latin typeface="Verdana"/>
                <a:cs typeface="Verdana"/>
              </a:rPr>
              <a:t>кожи,  као што </a:t>
            </a:r>
            <a:r>
              <a:rPr sz="2100" spc="-5" dirty="0">
                <a:latin typeface="Verdana"/>
                <a:cs typeface="Verdana"/>
              </a:rPr>
              <a:t>су </a:t>
            </a:r>
            <a:r>
              <a:rPr sz="2100" spc="-10" dirty="0">
                <a:latin typeface="Verdana"/>
                <a:cs typeface="Verdana"/>
              </a:rPr>
              <a:t>свраб, </a:t>
            </a:r>
            <a:r>
              <a:rPr sz="2100" spc="-5" dirty="0">
                <a:latin typeface="Verdana"/>
                <a:cs typeface="Verdana"/>
              </a:rPr>
              <a:t>оспа </a:t>
            </a:r>
            <a:r>
              <a:rPr sz="2100" dirty="0">
                <a:latin typeface="Verdana"/>
                <a:cs typeface="Verdana"/>
              </a:rPr>
              <a:t>и </a:t>
            </a:r>
            <a:r>
              <a:rPr sz="2100" spc="-5" dirty="0">
                <a:latin typeface="Verdana"/>
                <a:cs typeface="Verdana"/>
              </a:rPr>
              <a:t>уртикарија. </a:t>
            </a:r>
            <a:r>
              <a:rPr sz="2100" dirty="0">
                <a:latin typeface="Verdana"/>
                <a:cs typeface="Verdana"/>
              </a:rPr>
              <a:t>У </a:t>
            </a:r>
            <a:r>
              <a:rPr sz="2100" spc="-10" dirty="0">
                <a:latin typeface="Verdana"/>
                <a:cs typeface="Verdana"/>
              </a:rPr>
              <a:t>веома  </a:t>
            </a:r>
            <a:r>
              <a:rPr sz="2100" spc="-5" dirty="0">
                <a:latin typeface="Verdana"/>
                <a:cs typeface="Verdana"/>
              </a:rPr>
              <a:t>ретким случајевима могућа је</a:t>
            </a:r>
            <a:r>
              <a:rPr sz="2100" spc="-30" dirty="0">
                <a:latin typeface="Verdana"/>
                <a:cs typeface="Verdana"/>
              </a:rPr>
              <a:t> </a:t>
            </a:r>
            <a:r>
              <a:rPr sz="2100" spc="-5" dirty="0">
                <a:latin typeface="Verdana"/>
                <a:cs typeface="Verdana"/>
              </a:rPr>
              <a:t>појава</a:t>
            </a:r>
            <a:endParaRPr sz="2100" dirty="0">
              <a:latin typeface="Verdana"/>
              <a:cs typeface="Verdana"/>
            </a:endParaRPr>
          </a:p>
          <a:p>
            <a:pPr marL="12700">
              <a:lnSpc>
                <a:spcPts val="2020"/>
              </a:lnSpc>
              <a:tabLst>
                <a:tab pos="530225" algn="l"/>
                <a:tab pos="7936865" algn="l"/>
              </a:tabLst>
            </a:pPr>
            <a:r>
              <a:rPr sz="2100" u="sng" dirty="0">
                <a:uFill>
                  <a:solidFill>
                    <a:srgbClr val="CC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100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преосетљивости на</a:t>
            </a:r>
            <a:r>
              <a:rPr sz="2100" u="sng" spc="-60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 </a:t>
            </a:r>
            <a:r>
              <a:rPr sz="2100" u="sng" spc="-5" dirty="0">
                <a:uFill>
                  <a:solidFill>
                    <a:srgbClr val="CC0000"/>
                  </a:solidFill>
                </a:uFill>
                <a:latin typeface="Verdana"/>
                <a:cs typeface="Verdana"/>
              </a:rPr>
              <a:t>светло.	</a:t>
            </a:r>
            <a:endParaRPr sz="2100" dirty="0">
              <a:latin typeface="Verdana"/>
              <a:cs typeface="Verdana"/>
            </a:endParaRPr>
          </a:p>
          <a:p>
            <a:pPr marR="97155" algn="r">
              <a:lnSpc>
                <a:spcPct val="100000"/>
              </a:lnSpc>
              <a:spcBef>
                <a:spcPts val="600"/>
              </a:spcBef>
            </a:pPr>
            <a:r>
              <a:rPr sz="1200" spc="5" dirty="0">
                <a:latin typeface="Verdana"/>
                <a:cs typeface="Verdana"/>
              </a:rPr>
              <a:t>68</a:t>
            </a:r>
            <a:endParaRPr sz="12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D27A8-8F53-1C94-9351-9E4597656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E36345-785C-1758-07BB-508C60383D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6899" y="3282806"/>
            <a:ext cx="7950200" cy="292388"/>
          </a:xfrm>
        </p:spPr>
        <p:txBody>
          <a:bodyPr/>
          <a:lstStyle/>
          <a:p>
            <a:pPr algn="ctr"/>
            <a:r>
              <a:rPr lang="sr-Cyrl-RS" dirty="0"/>
              <a:t>Хвала на пажњи!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685526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3592" y="878789"/>
            <a:ext cx="7547609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spc="-5" dirty="0"/>
              <a:t>Хормон раста </a:t>
            </a:r>
            <a:r>
              <a:rPr sz="3800" dirty="0"/>
              <a:t>–</a:t>
            </a:r>
            <a:r>
              <a:rPr sz="3800" spc="-70" dirty="0"/>
              <a:t> </a:t>
            </a:r>
            <a:r>
              <a:rPr sz="3800" spc="-5" dirty="0"/>
              <a:t>соматотропин</a:t>
            </a:r>
            <a:endParaRPr sz="3800"/>
          </a:p>
        </p:txBody>
      </p:sp>
      <p:sp>
        <p:nvSpPr>
          <p:cNvPr id="3" name="object 3"/>
          <p:cNvSpPr txBox="1"/>
          <p:nvPr/>
        </p:nvSpPr>
        <p:spPr>
          <a:xfrm>
            <a:off x="596900" y="1631949"/>
            <a:ext cx="7950200" cy="4854575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497205" marR="591820" indent="-469265">
              <a:lnSpc>
                <a:spcPct val="80000"/>
              </a:lnSpc>
              <a:spcBef>
                <a:spcPts val="695"/>
              </a:spcBef>
              <a:buClr>
                <a:srgbClr val="CC0000"/>
              </a:buClr>
              <a:buFont typeface="Wingdings"/>
              <a:buChar char=""/>
              <a:tabLst>
                <a:tab pos="497205" algn="l"/>
                <a:tab pos="497840" algn="l"/>
              </a:tabLst>
            </a:pPr>
            <a:r>
              <a:rPr sz="2500" spc="-10" dirty="0">
                <a:latin typeface="Verdana"/>
                <a:cs typeface="Verdana"/>
              </a:rPr>
              <a:t>Стимулација </a:t>
            </a:r>
            <a:r>
              <a:rPr sz="2500" spc="-5" dirty="0">
                <a:latin typeface="Verdana"/>
                <a:cs typeface="Verdana"/>
              </a:rPr>
              <a:t>нормалног </a:t>
            </a:r>
            <a:r>
              <a:rPr sz="2500" spc="-10" dirty="0">
                <a:latin typeface="Verdana"/>
                <a:cs typeface="Verdana"/>
              </a:rPr>
              <a:t>раста </a:t>
            </a:r>
            <a:r>
              <a:rPr sz="2500" spc="-5" dirty="0">
                <a:latin typeface="Verdana"/>
                <a:cs typeface="Verdana"/>
              </a:rPr>
              <a:t>је </a:t>
            </a:r>
            <a:r>
              <a:rPr sz="2500" spc="-10" dirty="0">
                <a:latin typeface="Verdana"/>
                <a:cs typeface="Verdana"/>
              </a:rPr>
              <a:t>главно  </a:t>
            </a:r>
            <a:r>
              <a:rPr sz="2500" spc="-5" dirty="0">
                <a:latin typeface="Verdana"/>
                <a:cs typeface="Verdana"/>
              </a:rPr>
              <a:t>дејство удружено са деловањем хормона  осталих жлезда: </a:t>
            </a:r>
            <a:r>
              <a:rPr sz="2500" spc="-10" dirty="0">
                <a:latin typeface="Verdana"/>
                <a:cs typeface="Verdana"/>
              </a:rPr>
              <a:t>тиреоидеје, гонада </a:t>
            </a:r>
            <a:r>
              <a:rPr sz="2500" spc="-5" dirty="0">
                <a:latin typeface="Verdana"/>
                <a:cs typeface="Verdana"/>
              </a:rPr>
              <a:t>и  надбубрега</a:t>
            </a:r>
            <a:endParaRPr sz="2500">
              <a:latin typeface="Verdana"/>
              <a:cs typeface="Verdana"/>
            </a:endParaRPr>
          </a:p>
          <a:p>
            <a:pPr marL="497205" marR="306070" indent="-469265">
              <a:lnSpc>
                <a:spcPct val="80000"/>
              </a:lnSpc>
              <a:spcBef>
                <a:spcPts val="600"/>
              </a:spcBef>
              <a:buClr>
                <a:srgbClr val="CC0000"/>
              </a:buClr>
              <a:buFont typeface="Wingdings"/>
              <a:buChar char=""/>
              <a:tabLst>
                <a:tab pos="497205" algn="l"/>
                <a:tab pos="497840" algn="l"/>
              </a:tabLst>
            </a:pPr>
            <a:r>
              <a:rPr sz="2500" spc="-10" dirty="0">
                <a:latin typeface="Verdana"/>
                <a:cs typeface="Verdana"/>
              </a:rPr>
              <a:t>Соматотропин стимулише синтезу </a:t>
            </a:r>
            <a:r>
              <a:rPr sz="2500" spc="-5" dirty="0">
                <a:latin typeface="Verdana"/>
                <a:cs typeface="Verdana"/>
              </a:rPr>
              <a:t>више  </a:t>
            </a:r>
            <a:r>
              <a:rPr sz="2500" spc="-10" dirty="0">
                <a:latin typeface="Verdana"/>
                <a:cs typeface="Verdana"/>
              </a:rPr>
              <a:t>полипептидних медијатора сличних  инсулину </a:t>
            </a:r>
            <a:r>
              <a:rPr sz="2500" spc="-5" dirty="0">
                <a:latin typeface="Verdana"/>
                <a:cs typeface="Verdana"/>
              </a:rPr>
              <a:t>– </a:t>
            </a:r>
            <a:r>
              <a:rPr sz="2500" spc="-10" dirty="0">
                <a:solidFill>
                  <a:srgbClr val="CC0000"/>
                </a:solidFill>
                <a:latin typeface="Verdana"/>
                <a:cs typeface="Verdana"/>
              </a:rPr>
              <a:t>соматомедини</a:t>
            </a:r>
            <a:r>
              <a:rPr sz="2500" spc="-10" dirty="0">
                <a:latin typeface="Verdana"/>
                <a:cs typeface="Verdana"/>
              </a:rPr>
              <a:t>- </a:t>
            </a:r>
            <a:r>
              <a:rPr sz="2500" spc="-5" dirty="0">
                <a:latin typeface="Verdana"/>
                <a:cs typeface="Verdana"/>
              </a:rPr>
              <a:t>који </a:t>
            </a:r>
            <a:r>
              <a:rPr sz="2500" spc="-10" dirty="0">
                <a:latin typeface="Verdana"/>
                <a:cs typeface="Verdana"/>
              </a:rPr>
              <a:t>су  надлежни </a:t>
            </a:r>
            <a:r>
              <a:rPr sz="2500" spc="-5" dirty="0">
                <a:latin typeface="Verdana"/>
                <a:cs typeface="Verdana"/>
              </a:rPr>
              <a:t>за већину анаболичких дејстава</a:t>
            </a:r>
            <a:endParaRPr sz="2500">
              <a:latin typeface="Verdana"/>
              <a:cs typeface="Verdana"/>
            </a:endParaRPr>
          </a:p>
          <a:p>
            <a:pPr marL="497205" indent="-469265">
              <a:lnSpc>
                <a:spcPct val="100000"/>
              </a:lnSpc>
              <a:buClr>
                <a:srgbClr val="CC0000"/>
              </a:buClr>
              <a:buFont typeface="Wingdings"/>
              <a:buChar char=""/>
              <a:tabLst>
                <a:tab pos="497205" algn="l"/>
                <a:tab pos="497840" algn="l"/>
              </a:tabLst>
            </a:pPr>
            <a:r>
              <a:rPr sz="2500" spc="-5" dirty="0">
                <a:solidFill>
                  <a:srgbClr val="FF3300"/>
                </a:solidFill>
                <a:latin typeface="Verdana"/>
                <a:cs typeface="Verdana"/>
              </a:rPr>
              <a:t>Злоупотреба</a:t>
            </a:r>
            <a:r>
              <a:rPr sz="2500" spc="-5" dirty="0">
                <a:latin typeface="Verdana"/>
                <a:cs typeface="Verdana"/>
              </a:rPr>
              <a:t>:</a:t>
            </a:r>
            <a:endParaRPr sz="2500">
              <a:latin typeface="Verdana"/>
              <a:cs typeface="Verdana"/>
            </a:endParaRPr>
          </a:p>
          <a:p>
            <a:pPr marL="935990" lvl="1" indent="-436880">
              <a:lnSpc>
                <a:spcPts val="2590"/>
              </a:lnSpc>
              <a:spcBef>
                <a:spcPts val="5"/>
              </a:spcBef>
              <a:buClr>
                <a:srgbClr val="CC0000"/>
              </a:buClr>
              <a:buFont typeface="Wingdings"/>
              <a:buChar char=""/>
              <a:tabLst>
                <a:tab pos="935990" algn="l"/>
                <a:tab pos="936625" algn="l"/>
              </a:tabLst>
            </a:pPr>
            <a:r>
              <a:rPr sz="2400" dirty="0">
                <a:latin typeface="Verdana"/>
                <a:cs typeface="Verdana"/>
              </a:rPr>
              <a:t>у </a:t>
            </a:r>
            <a:r>
              <a:rPr sz="2400" spc="-10" dirty="0">
                <a:latin typeface="Verdana"/>
                <a:cs typeface="Verdana"/>
              </a:rPr>
              <a:t>козметичке </a:t>
            </a:r>
            <a:r>
              <a:rPr sz="2400" spc="-5" dirty="0">
                <a:latin typeface="Verdana"/>
                <a:cs typeface="Verdana"/>
              </a:rPr>
              <a:t>сврхе </a:t>
            </a:r>
            <a:r>
              <a:rPr sz="2400" spc="-10" dirty="0">
                <a:latin typeface="Verdana"/>
                <a:cs typeface="Verdana"/>
              </a:rPr>
              <a:t>код </a:t>
            </a:r>
            <a:r>
              <a:rPr sz="2400" spc="-5" dirty="0">
                <a:latin typeface="Verdana"/>
                <a:cs typeface="Verdana"/>
              </a:rPr>
              <a:t>мале</a:t>
            </a:r>
            <a:r>
              <a:rPr sz="2400" spc="90" dirty="0">
                <a:latin typeface="Verdana"/>
                <a:cs typeface="Verdana"/>
              </a:rPr>
              <a:t> </a:t>
            </a:r>
            <a:r>
              <a:rPr sz="2400" spc="-5" dirty="0">
                <a:latin typeface="Verdana"/>
                <a:cs typeface="Verdana"/>
              </a:rPr>
              <a:t>гојазности</a:t>
            </a:r>
            <a:endParaRPr sz="2400">
              <a:latin typeface="Verdana"/>
              <a:cs typeface="Verdana"/>
            </a:endParaRPr>
          </a:p>
          <a:p>
            <a:pPr marL="935990">
              <a:lnSpc>
                <a:spcPts val="2590"/>
              </a:lnSpc>
            </a:pPr>
            <a:r>
              <a:rPr sz="2400" spc="-10" dirty="0">
                <a:latin typeface="Verdana"/>
                <a:cs typeface="Verdana"/>
              </a:rPr>
              <a:t>младих</a:t>
            </a:r>
            <a:endParaRPr sz="2400">
              <a:latin typeface="Verdana"/>
              <a:cs typeface="Verdana"/>
            </a:endParaRPr>
          </a:p>
          <a:p>
            <a:pPr marL="935990" lvl="1" indent="-436880">
              <a:lnSpc>
                <a:spcPct val="100000"/>
              </a:lnSpc>
              <a:buClr>
                <a:srgbClr val="CC0000"/>
              </a:buClr>
              <a:buFont typeface="Wingdings"/>
              <a:buChar char=""/>
              <a:tabLst>
                <a:tab pos="935990" algn="l"/>
                <a:tab pos="936625" algn="l"/>
              </a:tabLst>
            </a:pPr>
            <a:r>
              <a:rPr sz="2400" dirty="0">
                <a:latin typeface="Verdana"/>
                <a:cs typeface="Verdana"/>
              </a:rPr>
              <a:t>за </a:t>
            </a:r>
            <a:r>
              <a:rPr sz="2400" spc="-5" dirty="0">
                <a:latin typeface="Verdana"/>
                <a:cs typeface="Verdana"/>
              </a:rPr>
              <a:t>подмлађивање</a:t>
            </a:r>
            <a:r>
              <a:rPr sz="2400" spc="5" dirty="0">
                <a:latin typeface="Verdana"/>
                <a:cs typeface="Verdana"/>
              </a:rPr>
              <a:t> </a:t>
            </a:r>
            <a:r>
              <a:rPr sz="2400" spc="-5" dirty="0">
                <a:latin typeface="Verdana"/>
                <a:cs typeface="Verdana"/>
              </a:rPr>
              <a:t>старих</a:t>
            </a:r>
            <a:endParaRPr sz="2400">
              <a:latin typeface="Verdana"/>
              <a:cs typeface="Verdana"/>
            </a:endParaRPr>
          </a:p>
          <a:p>
            <a:pPr marL="935990" lvl="1" indent="-436880">
              <a:lnSpc>
                <a:spcPts val="2595"/>
              </a:lnSpc>
              <a:buClr>
                <a:srgbClr val="CC0000"/>
              </a:buClr>
              <a:buFont typeface="Wingdings"/>
              <a:buChar char=""/>
              <a:tabLst>
                <a:tab pos="935990" algn="l"/>
                <a:tab pos="936625" algn="l"/>
              </a:tabLst>
            </a:pPr>
            <a:r>
              <a:rPr sz="2400" dirty="0">
                <a:latin typeface="Verdana"/>
                <a:cs typeface="Verdana"/>
              </a:rPr>
              <a:t>У </a:t>
            </a:r>
            <a:r>
              <a:rPr sz="2400" spc="-5" dirty="0">
                <a:latin typeface="Verdana"/>
                <a:cs typeface="Verdana"/>
              </a:rPr>
              <a:t>спорту ради повећања мишићне масе</a:t>
            </a:r>
            <a:r>
              <a:rPr sz="2400" spc="25" dirty="0">
                <a:latin typeface="Verdana"/>
                <a:cs typeface="Verdana"/>
              </a:rPr>
              <a:t> </a:t>
            </a:r>
            <a:r>
              <a:rPr sz="2400" dirty="0">
                <a:latin typeface="Verdana"/>
                <a:cs typeface="Verdana"/>
              </a:rPr>
              <a:t>и</a:t>
            </a:r>
            <a:endParaRPr sz="2400">
              <a:latin typeface="Verdana"/>
              <a:cs typeface="Verdana"/>
            </a:endParaRPr>
          </a:p>
          <a:p>
            <a:pPr marL="12700">
              <a:lnSpc>
                <a:spcPts val="2555"/>
              </a:lnSpc>
              <a:tabLst>
                <a:tab pos="935990" algn="l"/>
                <a:tab pos="7936865" algn="l"/>
              </a:tabLst>
            </a:pPr>
            <a:r>
              <a:rPr sz="2400" strike="sngStrike" dirty="0">
                <a:latin typeface="Times New Roman"/>
                <a:cs typeface="Times New Roman"/>
              </a:rPr>
              <a:t> 	</a:t>
            </a:r>
            <a:r>
              <a:rPr sz="2400" strike="sngStrike" spc="-5" dirty="0">
                <a:latin typeface="Verdana"/>
                <a:cs typeface="Verdana"/>
              </a:rPr>
              <a:t>постизања бољих резултата </a:t>
            </a:r>
            <a:r>
              <a:rPr sz="2400" strike="sngStrike" dirty="0">
                <a:latin typeface="Verdana"/>
                <a:cs typeface="Verdana"/>
              </a:rPr>
              <a:t>-</a:t>
            </a:r>
            <a:r>
              <a:rPr sz="2400" strike="sngStrike" spc="-25" dirty="0">
                <a:latin typeface="Verdana"/>
                <a:cs typeface="Verdana"/>
              </a:rPr>
              <a:t> </a:t>
            </a:r>
            <a:r>
              <a:rPr sz="2400" strike="sngStrike" spc="-5" dirty="0">
                <a:latin typeface="Verdana"/>
                <a:cs typeface="Verdana"/>
              </a:rPr>
              <a:t>допинг	</a:t>
            </a:r>
            <a:endParaRPr sz="2400">
              <a:latin typeface="Verdana"/>
              <a:cs typeface="Verdana"/>
            </a:endParaRPr>
          </a:p>
          <a:p>
            <a:pPr marR="97155" algn="r">
              <a:lnSpc>
                <a:spcPts val="1405"/>
              </a:lnSpc>
            </a:pPr>
            <a:r>
              <a:rPr sz="1200" dirty="0">
                <a:latin typeface="Verdana"/>
                <a:cs typeface="Verdana"/>
              </a:rPr>
              <a:t>7</a:t>
            </a:r>
            <a:endParaRPr sz="1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32723" y="6278067"/>
            <a:ext cx="1225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Verdana"/>
                <a:cs typeface="Verdana"/>
              </a:rPr>
              <a:t>8</a:t>
            </a:r>
            <a:endParaRPr sz="12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878789"/>
            <a:ext cx="2715260" cy="605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800" spc="-5" dirty="0"/>
              <a:t>Прол</a:t>
            </a:r>
            <a:r>
              <a:rPr sz="3800" spc="-15" dirty="0"/>
              <a:t>а</a:t>
            </a:r>
            <a:r>
              <a:rPr sz="3800" dirty="0"/>
              <a:t>ктин</a:t>
            </a:r>
            <a:endParaRPr sz="3800"/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92710" rIns="0" bIns="0" rtlCol="0">
            <a:spAutoFit/>
          </a:bodyPr>
          <a:lstStyle/>
          <a:p>
            <a:pPr marL="530860" marR="299720" indent="-469900">
              <a:lnSpc>
                <a:spcPct val="80000"/>
              </a:lnSpc>
              <a:spcBef>
                <a:spcPts val="730"/>
              </a:spcBef>
              <a:buClr>
                <a:srgbClr val="CC0000"/>
              </a:buClr>
              <a:buFont typeface="Wingdings"/>
              <a:buChar char=""/>
              <a:tabLst>
                <a:tab pos="530225" algn="l"/>
                <a:tab pos="530860" algn="l"/>
              </a:tabLst>
            </a:pPr>
            <a:r>
              <a:rPr sz="2600" dirty="0"/>
              <a:t>Не користи се </a:t>
            </a:r>
            <a:r>
              <a:rPr sz="2600" spc="-5" dirty="0"/>
              <a:t>као </a:t>
            </a:r>
            <a:r>
              <a:rPr sz="2600" dirty="0"/>
              <a:t>лек , али лекови који  делују на допаминске </a:t>
            </a:r>
            <a:r>
              <a:rPr sz="2600" spc="-5" dirty="0"/>
              <a:t>рецепторе могу</a:t>
            </a:r>
            <a:r>
              <a:rPr sz="2600" spc="-90" dirty="0"/>
              <a:t> </a:t>
            </a:r>
            <a:r>
              <a:rPr sz="2600" dirty="0"/>
              <a:t>да  утичу на </a:t>
            </a:r>
            <a:r>
              <a:rPr sz="2600" spc="-5" dirty="0"/>
              <a:t>нивое пролактина </a:t>
            </a:r>
            <a:r>
              <a:rPr sz="2600" dirty="0"/>
              <a:t>на два  </a:t>
            </a:r>
            <a:r>
              <a:rPr sz="2600" spc="-5" dirty="0"/>
              <a:t>начина:</a:t>
            </a:r>
            <a:endParaRPr sz="2600"/>
          </a:p>
          <a:p>
            <a:pPr marL="969644" lvl="1" indent="-437515">
              <a:lnSpc>
                <a:spcPts val="2375"/>
              </a:lnSpc>
              <a:spcBef>
                <a:spcPts val="5"/>
              </a:spcBef>
              <a:buClr>
                <a:srgbClr val="CC0000"/>
              </a:buClr>
              <a:buFont typeface="Wingdings"/>
              <a:buChar char=""/>
              <a:tabLst>
                <a:tab pos="969644" algn="l"/>
                <a:tab pos="970280" algn="l"/>
              </a:tabLst>
            </a:pPr>
            <a:r>
              <a:rPr sz="2200" spc="-5" dirty="0">
                <a:latin typeface="Verdana"/>
                <a:cs typeface="Verdana"/>
              </a:rPr>
              <a:t>Антагонисти Д </a:t>
            </a:r>
            <a:r>
              <a:rPr sz="2200" spc="-10" dirty="0">
                <a:latin typeface="Verdana"/>
                <a:cs typeface="Verdana"/>
              </a:rPr>
              <a:t>рецептора</a:t>
            </a:r>
            <a:r>
              <a:rPr sz="2200" spc="35" dirty="0">
                <a:latin typeface="Verdana"/>
                <a:cs typeface="Verdana"/>
              </a:rPr>
              <a:t> </a:t>
            </a:r>
            <a:r>
              <a:rPr sz="2200" spc="-5" dirty="0">
                <a:latin typeface="Verdana"/>
                <a:cs typeface="Verdana"/>
              </a:rPr>
              <a:t>(нпр.</a:t>
            </a:r>
            <a:endParaRPr sz="2200">
              <a:latin typeface="Verdana"/>
              <a:cs typeface="Verdana"/>
            </a:endParaRPr>
          </a:p>
          <a:p>
            <a:pPr marL="969644" marR="263525">
              <a:lnSpc>
                <a:spcPct val="80000"/>
              </a:lnSpc>
              <a:spcBef>
                <a:spcPts val="265"/>
              </a:spcBef>
            </a:pPr>
            <a:r>
              <a:rPr sz="2200" spc="-5" dirty="0"/>
              <a:t>антипсихотици) </a:t>
            </a:r>
            <a:r>
              <a:rPr sz="2200" spc="-10" dirty="0"/>
              <a:t>прекидају </a:t>
            </a:r>
            <a:r>
              <a:rPr sz="2200" spc="-5" dirty="0"/>
              <a:t>физиолошку  </a:t>
            </a:r>
            <a:r>
              <a:rPr sz="2200" spc="-10" dirty="0"/>
              <a:t>тоничку инхибицију </a:t>
            </a:r>
            <a:r>
              <a:rPr sz="2200" spc="-5" dirty="0"/>
              <a:t>хипоталамуса, и снажно  потенцирају ослобађање пролактина што код  </a:t>
            </a:r>
            <a:r>
              <a:rPr sz="2200" spc="-10" dirty="0"/>
              <a:t>мушкараца изазива </a:t>
            </a:r>
            <a:r>
              <a:rPr sz="2200" spc="-5" dirty="0"/>
              <a:t>гинекомастију и  </a:t>
            </a:r>
            <a:r>
              <a:rPr sz="2200" spc="-10" dirty="0"/>
              <a:t>импотенцију, </a:t>
            </a:r>
            <a:r>
              <a:rPr sz="2200" spc="-5" dirty="0"/>
              <a:t>а код жена</a:t>
            </a:r>
            <a:r>
              <a:rPr sz="2200" spc="50" dirty="0"/>
              <a:t> </a:t>
            </a:r>
            <a:r>
              <a:rPr sz="2200" spc="-10" dirty="0"/>
              <a:t>галактореју</a:t>
            </a:r>
            <a:endParaRPr sz="2200"/>
          </a:p>
          <a:p>
            <a:pPr marL="969644" marR="191770" lvl="1" indent="-437515">
              <a:lnSpc>
                <a:spcPct val="80000"/>
              </a:lnSpc>
              <a:spcBef>
                <a:spcPts val="530"/>
              </a:spcBef>
              <a:buClr>
                <a:srgbClr val="CC0000"/>
              </a:buClr>
              <a:buFont typeface="Wingdings"/>
              <a:buChar char=""/>
              <a:tabLst>
                <a:tab pos="969644" algn="l"/>
                <a:tab pos="970280" algn="l"/>
              </a:tabLst>
            </a:pPr>
            <a:r>
              <a:rPr sz="2200" spc="-10" dirty="0">
                <a:latin typeface="Verdana"/>
                <a:cs typeface="Verdana"/>
              </a:rPr>
              <a:t>Допамински </a:t>
            </a:r>
            <a:r>
              <a:rPr sz="2200" spc="-5" dirty="0">
                <a:latin typeface="Verdana"/>
                <a:cs typeface="Verdana"/>
              </a:rPr>
              <a:t>агонисти (нпр. бромокриптин)  појачавају </a:t>
            </a:r>
            <a:r>
              <a:rPr sz="2200" spc="-10" dirty="0">
                <a:latin typeface="Verdana"/>
                <a:cs typeface="Verdana"/>
              </a:rPr>
              <a:t>тонички инхибиторни </a:t>
            </a:r>
            <a:r>
              <a:rPr sz="2200" spc="-5" dirty="0">
                <a:latin typeface="Verdana"/>
                <a:cs typeface="Verdana"/>
              </a:rPr>
              <a:t>утицај </a:t>
            </a:r>
            <a:r>
              <a:rPr sz="2200" spc="-10" dirty="0">
                <a:latin typeface="Verdana"/>
                <a:cs typeface="Verdana"/>
              </a:rPr>
              <a:t>јер  стимулишу </a:t>
            </a:r>
            <a:r>
              <a:rPr sz="2200" spc="-5" dirty="0">
                <a:latin typeface="Verdana"/>
                <a:cs typeface="Verdana"/>
              </a:rPr>
              <a:t>Д </a:t>
            </a:r>
            <a:r>
              <a:rPr sz="2200" spc="-10" dirty="0">
                <a:latin typeface="Verdana"/>
                <a:cs typeface="Verdana"/>
              </a:rPr>
              <a:t>рецепторе </a:t>
            </a:r>
            <a:r>
              <a:rPr sz="2200" spc="-5" dirty="0">
                <a:latin typeface="Verdana"/>
                <a:cs typeface="Verdana"/>
              </a:rPr>
              <a:t>у аденохипофизи и  </a:t>
            </a:r>
            <a:r>
              <a:rPr sz="2200" spc="-10" dirty="0">
                <a:latin typeface="Verdana"/>
                <a:cs typeface="Verdana"/>
              </a:rPr>
              <a:t>смањју секрецију </a:t>
            </a:r>
            <a:r>
              <a:rPr sz="2200" spc="-5" dirty="0">
                <a:latin typeface="Verdana"/>
                <a:cs typeface="Verdana"/>
              </a:rPr>
              <a:t>пролактина, што се</a:t>
            </a:r>
            <a:r>
              <a:rPr sz="2200" spc="110" dirty="0">
                <a:latin typeface="Verdana"/>
                <a:cs typeface="Verdana"/>
              </a:rPr>
              <a:t> </a:t>
            </a:r>
            <a:r>
              <a:rPr sz="2200" spc="-5" dirty="0">
                <a:latin typeface="Verdana"/>
                <a:cs typeface="Verdana"/>
              </a:rPr>
              <a:t>користи</a:t>
            </a:r>
            <a:endParaRPr sz="2200">
              <a:latin typeface="Verdana"/>
              <a:cs typeface="Verdana"/>
            </a:endParaRPr>
          </a:p>
          <a:p>
            <a:pPr marL="12700">
              <a:lnSpc>
                <a:spcPts val="2115"/>
              </a:lnSpc>
              <a:tabLst>
                <a:tab pos="969644" algn="l"/>
                <a:tab pos="7936865" algn="l"/>
              </a:tabLst>
            </a:pPr>
            <a:r>
              <a:rPr sz="2200" u="sng" spc="-5" dirty="0">
                <a:uFill>
                  <a:solidFill>
                    <a:srgbClr val="CC0000"/>
                  </a:solidFill>
                </a:uFill>
                <a:latin typeface="Times New Roman"/>
                <a:cs typeface="Times New Roman"/>
              </a:rPr>
              <a:t> 	</a:t>
            </a:r>
            <a:r>
              <a:rPr sz="2200" u="sng" spc="-5" dirty="0">
                <a:uFill>
                  <a:solidFill>
                    <a:srgbClr val="CC0000"/>
                  </a:solidFill>
                </a:uFill>
              </a:rPr>
              <a:t>за прекидање лактације после </a:t>
            </a:r>
            <a:r>
              <a:rPr sz="2200" u="sng" spc="-10" dirty="0">
                <a:uFill>
                  <a:solidFill>
                    <a:srgbClr val="CC0000"/>
                  </a:solidFill>
                </a:uFill>
              </a:rPr>
              <a:t>порођаја</a:t>
            </a:r>
            <a:r>
              <a:rPr sz="2200" u="sng" spc="65" dirty="0">
                <a:uFill>
                  <a:solidFill>
                    <a:srgbClr val="CC0000"/>
                  </a:solidFill>
                </a:uFill>
              </a:rPr>
              <a:t> </a:t>
            </a:r>
            <a:r>
              <a:rPr sz="2200" u="sng" spc="-5" dirty="0">
                <a:uFill>
                  <a:solidFill>
                    <a:srgbClr val="CC0000"/>
                  </a:solidFill>
                </a:uFill>
              </a:rPr>
              <a:t>када	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53972" y="6071108"/>
            <a:ext cx="3187065" cy="360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200" spc="-5" dirty="0">
                <a:latin typeface="Verdana"/>
                <a:cs typeface="Verdana"/>
              </a:rPr>
              <a:t>за то </a:t>
            </a:r>
            <a:r>
              <a:rPr sz="2200" spc="-10" dirty="0">
                <a:latin typeface="Verdana"/>
                <a:cs typeface="Verdana"/>
              </a:rPr>
              <a:t>постоји</a:t>
            </a:r>
            <a:r>
              <a:rPr sz="2200" spc="-20" dirty="0">
                <a:latin typeface="Verdana"/>
                <a:cs typeface="Verdana"/>
              </a:rPr>
              <a:t> </a:t>
            </a:r>
            <a:r>
              <a:rPr sz="2200" spc="-10" dirty="0">
                <a:latin typeface="Verdana"/>
                <a:cs typeface="Verdana"/>
              </a:rPr>
              <a:t>потреба</a:t>
            </a:r>
            <a:endParaRPr sz="22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6172200"/>
            <a:ext cx="7924800" cy="0"/>
          </a:xfrm>
          <a:custGeom>
            <a:avLst/>
            <a:gdLst/>
            <a:ahLst/>
            <a:cxnLst/>
            <a:rect l="l" t="t" r="r" b="b"/>
            <a:pathLst>
              <a:path w="7924800">
                <a:moveTo>
                  <a:pt x="0" y="0"/>
                </a:moveTo>
                <a:lnTo>
                  <a:pt x="7924800" y="0"/>
                </a:lnTo>
              </a:path>
            </a:pathLst>
          </a:custGeom>
          <a:ln w="3175">
            <a:solidFill>
              <a:srgbClr val="CC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3592" y="865073"/>
            <a:ext cx="7202170" cy="620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800" dirty="0"/>
              <a:t>ACTH</a:t>
            </a:r>
            <a:r>
              <a:rPr sz="3800" spc="-105" dirty="0"/>
              <a:t> </a:t>
            </a:r>
            <a:r>
              <a:rPr sz="3900" spc="-5" dirty="0"/>
              <a:t>адренокортикотропин</a:t>
            </a:r>
            <a:endParaRPr sz="390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fld id="{81D60167-4931-47E6-BA6A-407CBD079E47}" type="slidenum">
              <a:rPr dirty="0"/>
              <a:t>9</a:t>
            </a:fld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645668" y="2331846"/>
            <a:ext cx="7601584" cy="2403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1965" marR="57785" indent="-469265" algn="just">
              <a:lnSpc>
                <a:spcPct val="100000"/>
              </a:lnSpc>
              <a:spcBef>
                <a:spcPts val="100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dirty="0">
                <a:latin typeface="Verdana"/>
                <a:cs typeface="Verdana"/>
              </a:rPr>
              <a:t>Кортикотропин се више </a:t>
            </a:r>
            <a:r>
              <a:rPr sz="3000" spc="-5" dirty="0">
                <a:latin typeface="Verdana"/>
                <a:cs typeface="Verdana"/>
              </a:rPr>
              <a:t>не</a:t>
            </a:r>
            <a:r>
              <a:rPr sz="3000" spc="-65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користи  </a:t>
            </a:r>
            <a:r>
              <a:rPr sz="3000" dirty="0">
                <a:latin typeface="Verdana"/>
                <a:cs typeface="Verdana"/>
              </a:rPr>
              <a:t>као лек,</a:t>
            </a:r>
            <a:r>
              <a:rPr sz="3000" spc="-35" dirty="0">
                <a:latin typeface="Verdana"/>
                <a:cs typeface="Verdana"/>
              </a:rPr>
              <a:t> </a:t>
            </a:r>
            <a:r>
              <a:rPr sz="3000" dirty="0">
                <a:latin typeface="Verdana"/>
                <a:cs typeface="Verdana"/>
              </a:rPr>
              <a:t>већ</a:t>
            </a:r>
            <a:endParaRPr sz="3000">
              <a:latin typeface="Verdana"/>
              <a:cs typeface="Verdana"/>
            </a:endParaRPr>
          </a:p>
          <a:p>
            <a:pPr marL="481965" marR="5080" indent="-469265" algn="just">
              <a:lnSpc>
                <a:spcPct val="100000"/>
              </a:lnSpc>
              <a:spcBef>
                <a:spcPts val="720"/>
              </a:spcBef>
              <a:buClr>
                <a:srgbClr val="CC0000"/>
              </a:buClr>
              <a:buFont typeface="Wingdings"/>
              <a:buChar char=""/>
              <a:tabLst>
                <a:tab pos="482600" algn="l"/>
              </a:tabLst>
            </a:pPr>
            <a:r>
              <a:rPr sz="3000" spc="-5" dirty="0">
                <a:latin typeface="Verdana"/>
                <a:cs typeface="Verdana"/>
              </a:rPr>
              <a:t>само </a:t>
            </a:r>
            <a:r>
              <a:rPr sz="3000" dirty="0">
                <a:latin typeface="Verdana"/>
                <a:cs typeface="Verdana"/>
              </a:rPr>
              <a:t>у </a:t>
            </a:r>
            <a:r>
              <a:rPr sz="3000" spc="-5" dirty="0">
                <a:latin typeface="Verdana"/>
                <a:cs typeface="Verdana"/>
              </a:rPr>
              <a:t>дијагностичке сврхе када </a:t>
            </a:r>
            <a:r>
              <a:rPr sz="3000" dirty="0">
                <a:latin typeface="Verdana"/>
                <a:cs typeface="Verdana"/>
              </a:rPr>
              <a:t>се  </a:t>
            </a:r>
            <a:r>
              <a:rPr sz="3000" spc="-5" dirty="0">
                <a:latin typeface="Verdana"/>
                <a:cs typeface="Verdana"/>
              </a:rPr>
              <a:t>испитује функционална способност  </a:t>
            </a:r>
            <a:r>
              <a:rPr sz="3000" dirty="0">
                <a:latin typeface="Verdana"/>
                <a:cs typeface="Verdana"/>
              </a:rPr>
              <a:t>коре </a:t>
            </a:r>
            <a:r>
              <a:rPr sz="3000" spc="-5" dirty="0">
                <a:latin typeface="Verdana"/>
                <a:cs typeface="Verdana"/>
              </a:rPr>
              <a:t>надбубрежне</a:t>
            </a:r>
            <a:r>
              <a:rPr sz="3000" spc="-35" dirty="0">
                <a:latin typeface="Verdana"/>
                <a:cs typeface="Verdana"/>
              </a:rPr>
              <a:t> </a:t>
            </a:r>
            <a:r>
              <a:rPr sz="3000" spc="-5" dirty="0">
                <a:latin typeface="Verdana"/>
                <a:cs typeface="Verdana"/>
              </a:rPr>
              <a:t>жлезде</a:t>
            </a:r>
            <a:endParaRPr sz="30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4160</Words>
  <Application>Microsoft Macintosh PowerPoint</Application>
  <PresentationFormat>On-screen Show (4:3)</PresentationFormat>
  <Paragraphs>643</Paragraphs>
  <Slides>69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6" baseType="lpstr">
      <vt:lpstr>Arial</vt:lpstr>
      <vt:lpstr>Calibri</vt:lpstr>
      <vt:lpstr>Comic Sans MS</vt:lpstr>
      <vt:lpstr>Times New Roman</vt:lpstr>
      <vt:lpstr>Verdana</vt:lpstr>
      <vt:lpstr>Wingdings</vt:lpstr>
      <vt:lpstr>Office Theme</vt:lpstr>
      <vt:lpstr>PowerPoint Presentation</vt:lpstr>
      <vt:lpstr>За лечење ендокриних поремећаја користе се према АТЦ: H Хормoни за  системску примену</vt:lpstr>
      <vt:lpstr>Хормони хипофизе и хипоталамуса и  аналози</vt:lpstr>
      <vt:lpstr>У предњем режњу хипофизе луче се  следећи хормони:</vt:lpstr>
      <vt:lpstr>PowerPoint Presentation</vt:lpstr>
      <vt:lpstr>Хормон раста – соматотропин</vt:lpstr>
      <vt:lpstr>Хормон раста – соматотропин</vt:lpstr>
      <vt:lpstr>Пролактин</vt:lpstr>
      <vt:lpstr>ACTH адренокортикотропин</vt:lpstr>
      <vt:lpstr>Гонадотропни хормони FSH i LH</vt:lpstr>
      <vt:lpstr>PowerPoint Presentation</vt:lpstr>
      <vt:lpstr>PowerPoint Presentation</vt:lpstr>
      <vt:lpstr>Физиолошка улога кортикостероида</vt:lpstr>
      <vt:lpstr>Дејства глукокортикоида</vt:lpstr>
      <vt:lpstr>Дејства глукокортикоида</vt:lpstr>
      <vt:lpstr>ПРИНЦИПИ</vt:lpstr>
      <vt:lpstr>ПРИНЦИПИ</vt:lpstr>
      <vt:lpstr>Безбедност примене глукокортикоида</vt:lpstr>
      <vt:lpstr>Безбедност примене глукокортикоида</vt:lpstr>
      <vt:lpstr>Безбедност примене глукокортикоида</vt:lpstr>
      <vt:lpstr>метилпреднизолон Интеракције са другим лековима и  друге врсте интеракција</vt:lpstr>
      <vt:lpstr>метилпреднизолон Интеракције са другим лековима и  друге врсте интеракција</vt:lpstr>
      <vt:lpstr>метилпреднизолон</vt:lpstr>
      <vt:lpstr>H03 Лекови за болести тиреоидеје ХОРМОНИ ШТИТНЕ ЖЛЕЗДЕ</vt:lpstr>
      <vt:lpstr>PowerPoint Presentation</vt:lpstr>
      <vt:lpstr>Механизам деловања</vt:lpstr>
      <vt:lpstr>PowerPoint Presentation</vt:lpstr>
      <vt:lpstr>Ефекти на метаболизам</vt:lpstr>
      <vt:lpstr>Ефекти на раст и развој</vt:lpstr>
      <vt:lpstr>ПОРЕМЕЋАЈИ ФУНКЦИЈЕ ШТИТНЕ  ЖЛЕЗДЕ</vt:lpstr>
      <vt:lpstr>ХИПЕРТИРЕОИДИЗАМ</vt:lpstr>
      <vt:lpstr>ХИПЕРТИРЕОИДИЗАМ</vt:lpstr>
      <vt:lpstr>PowerPoint Presentation</vt:lpstr>
      <vt:lpstr>Интеракције антитироидних лекова</vt:lpstr>
      <vt:lpstr>ХИПОТИРЕОИДИЗАМ</vt:lpstr>
      <vt:lpstr>Фармаколoшке мерe</vt:lpstr>
      <vt:lpstr>Левотироксин - интеракције</vt:lpstr>
      <vt:lpstr>PowerPoint Presentation</vt:lpstr>
      <vt:lpstr>Diabetes Mellitus</vt:lpstr>
      <vt:lpstr>Diabetes Mellitus (DM)</vt:lpstr>
      <vt:lpstr>ЛЕЧЕЊЕ</vt:lpstr>
      <vt:lpstr>PowerPoint Presentation</vt:lpstr>
      <vt:lpstr>Интеракције са другим лековима и  друге врсте интеракција</vt:lpstr>
      <vt:lpstr>Интеракције</vt:lpstr>
      <vt:lpstr>Орални хипогликемици</vt:lpstr>
      <vt:lpstr>PowerPoint Presentation</vt:lpstr>
      <vt:lpstr>PowerPoint Presentation</vt:lpstr>
      <vt:lpstr>PowerPoint Presentation</vt:lpstr>
      <vt:lpstr>PowerPoint Presentation</vt:lpstr>
      <vt:lpstr>  Администрација   контрастних  средстава са јодом:</vt:lpstr>
      <vt:lpstr>  Операција:</vt:lpstr>
      <vt:lpstr>Интеракције са другим лековима и  друге врсте интеракција</vt:lpstr>
      <vt:lpstr> Комбинације које захтевају пажњу  приликом употребе:</vt:lpstr>
      <vt:lpstr>Нежељена дејства</vt:lpstr>
      <vt:lpstr>Нежељена дејства</vt:lpstr>
      <vt:lpstr>Глимепирид</vt:lpstr>
      <vt:lpstr>Терапијске индикације</vt:lpstr>
      <vt:lpstr>Следећи фактори појачавају ризик од  хипогликемије: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  Гастроинтестинални тракт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Vesela</dc:creator>
  <cp:lastModifiedBy>Microsoft Office User</cp:lastModifiedBy>
  <cp:revision>2</cp:revision>
  <dcterms:created xsi:type="dcterms:W3CDTF">2019-02-05T16:11:32Z</dcterms:created>
  <dcterms:modified xsi:type="dcterms:W3CDTF">2022-04-20T11:14:00Z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2013-02-17T00:00:00Z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2019-02-05T00:00:00Z</vt:filetime>
  </property>
</Properties>
</file>